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sldIdLst>
    <p:sldId id="288" r:id="rId2"/>
    <p:sldId id="364" r:id="rId3"/>
    <p:sldId id="376" r:id="rId4"/>
    <p:sldId id="294" r:id="rId5"/>
    <p:sldId id="363" r:id="rId6"/>
    <p:sldId id="291" r:id="rId7"/>
    <p:sldId id="365" r:id="rId8"/>
    <p:sldId id="267" r:id="rId9"/>
    <p:sldId id="268" r:id="rId10"/>
    <p:sldId id="269" r:id="rId11"/>
    <p:sldId id="296" r:id="rId12"/>
    <p:sldId id="273" r:id="rId13"/>
    <p:sldId id="370" r:id="rId14"/>
    <p:sldId id="274" r:id="rId15"/>
    <p:sldId id="275" r:id="rId16"/>
    <p:sldId id="369" r:id="rId17"/>
    <p:sldId id="270" r:id="rId18"/>
    <p:sldId id="271" r:id="rId19"/>
    <p:sldId id="319" r:id="rId20"/>
    <p:sldId id="371" r:id="rId21"/>
    <p:sldId id="304" r:id="rId22"/>
    <p:sldId id="301" r:id="rId23"/>
    <p:sldId id="277" r:id="rId24"/>
    <p:sldId id="309" r:id="rId25"/>
    <p:sldId id="278" r:id="rId26"/>
    <p:sldId id="311" r:id="rId27"/>
    <p:sldId id="279" r:id="rId28"/>
    <p:sldId id="280" r:id="rId29"/>
    <p:sldId id="315" r:id="rId30"/>
    <p:sldId id="317" r:id="rId31"/>
    <p:sldId id="326" r:id="rId32"/>
    <p:sldId id="282" r:id="rId33"/>
    <p:sldId id="359" r:id="rId34"/>
    <p:sldId id="336" r:id="rId35"/>
    <p:sldId id="357" r:id="rId36"/>
    <p:sldId id="355" r:id="rId37"/>
    <p:sldId id="354" r:id="rId38"/>
    <p:sldId id="361" r:id="rId39"/>
    <p:sldId id="352" r:id="rId40"/>
    <p:sldId id="366" r:id="rId41"/>
    <p:sldId id="353" r:id="rId42"/>
    <p:sldId id="375" r:id="rId43"/>
    <p:sldId id="377" r:id="rId44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0E9"/>
    <a:srgbClr val="FFFF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5" autoAdjust="0"/>
    <p:restoredTop sz="94660"/>
  </p:normalViewPr>
  <p:slideViewPr>
    <p:cSldViewPr showGuides="1">
      <p:cViewPr varScale="1">
        <p:scale>
          <a:sx n="105" d="100"/>
          <a:sy n="105" d="100"/>
        </p:scale>
        <p:origin x="183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image" Target="../media/image13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1E1116-47AE-494E-BFBE-92F8D5397B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501C21D-E243-4852-B5E4-DF29CD8A62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75B94FA-00C8-4828-ABDF-55D54E89EB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3E3603-4612-4EB3-891E-A6DE8328B86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50436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2C70939-C91F-4FA1-87A7-94CFCAE809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86519A-7089-4D89-9645-52CECDA1C0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B7B61ED-8259-4C28-B48C-2F07D90990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E42B9D-3EEA-4923-9FAE-9EE941C719E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25410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1F2D60-1818-4AC4-931D-95DDCB6C86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8C44534-705F-431D-9871-E83835C5BB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A76843-D45F-48B4-B902-3B1584171D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E80496-4BB2-470A-B5D0-BC05DC0511C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58629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B7F8A88-F32F-4DF2-B439-65893B7068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8750BDA-B174-48FB-9A72-E10A8FE7CE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B6898CA-AFB0-42C0-9B50-53C58A0677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3F6483-2ACA-4CE2-8334-0B007E3BAE5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57553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immagine online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D800D3-B69B-4FF0-8CAF-9EAC60935B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1E0553-18CA-4C8A-BE7B-DDF48D55FD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025B5B-55AC-49E8-9278-532186162F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4F9767-B721-46EA-B425-52EE7497CFD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82876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9703661-124D-47D6-AAA6-7E1B8EBFA6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5D8717F-18DC-4328-A0ED-0F549EC3E2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6112FB3-0D69-4A40-866D-90BDA9BCC8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44D198-C8C9-461D-BBFB-26F063AC7D4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481172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olo, contenut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FEC256-A9B8-49BE-A39B-947F662438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0AD7EB-8F82-4DC6-ABDE-B52C7688CA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E69C7A-8EE6-465C-9922-ADB3C23BC5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263048-D667-456A-B76D-997835B4C7D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46166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E4F1EE-5BD5-4D6E-AC18-B5B49E714B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C74B3E-71D8-4809-811B-117E88FD66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426EEF-DD30-475C-B21D-D3EB6D15A8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62925F-27EF-49F6-963D-23B6A999293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5589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501BDE1-D040-48FB-9D91-D3053B62E6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55F5F83-9CC4-4CB9-9E00-4A092FEB07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9832180-68D3-4078-AB31-A9E9DA5393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B9BF11-5920-476C-970E-94503EAA809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81079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0ECE93B-CACD-4F4B-AE60-06CE2DB2B6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67E9905-E735-4DC8-AEA0-3C1462BF1C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EC4733D-E7B6-4A74-8293-0FA5AB27D1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78925A-E9D4-483E-AF7D-DB60B16163D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918619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online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5D3A4B-68B1-4439-A762-C5CD6C7498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EB638C-CF0E-45EB-B726-2488C4C603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3D9A6C-FB7A-4B7A-A514-C88346FE0F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93DDF6-D5DB-4E54-9554-64B61AF9BA9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4433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501BE38-77C2-4C94-9026-2FF97AC4E4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B741E01-5CA5-4C04-849A-41651AF607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5C6E97-714C-43BE-B399-5914EB8CA8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519EE6-9AEB-49C7-AA07-EB94C4A3E06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72844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6BE092-8804-49FF-8AFB-6B30B678D6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81EB9F-FFBA-48B1-98A0-393C2AC771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961EE6-D15E-4227-8AD5-8020BC5506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298649-37CF-4816-B824-93F6F5AF7BF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589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964AC7-8D6B-4470-8039-9A11BA259C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2F565D-D240-4CDC-9301-DDD4DDC230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D979E2-88ED-4AA7-BA21-3FCF967FD5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68678F-3014-4257-89E1-8952A3BFAB3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7782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8DC63D7-286B-4AA2-A19C-835A1869DE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1B29851-13A4-49EE-981C-3B92EBF9B0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D1E8E5B-E61F-48E9-A5ED-6F465808D3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305E48-F469-403E-9FC1-CD3B6EDB391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62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DCDAE66-1719-4A8B-B60A-A566F9C78C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3D6FE24-6A98-458D-9857-A8E7FF3FDE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D699F09-F2F8-4613-BDC6-BCC15173E7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6E88E8-6F4D-409F-AA14-AC376316FDB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8868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36E017C-5F90-4E5D-8527-2E79ED26BF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647E413-1BDD-4675-8B84-BA388AB54A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B5EED24-2D34-4FC6-80E7-05C1269290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D1DC52-951B-4F05-9745-DBE870DF0B6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95357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A41068-5C0A-4DEA-A32C-2855D3BA39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19A820-7D26-46B3-B551-5E118A4745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5D9468-1B7F-4565-9A59-E33393472C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7C3A03-B0E0-4CB3-A699-204B8BC77AB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07145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55A73D-B740-46CC-8D4A-5F55FF50BE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B5636F-41DB-43C2-9322-D7EC4F08A5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A821E5-4498-48A2-8872-5BE598AEA8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9534F1-02ED-4699-B61B-22A1354C97D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94435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8913831-AC9C-4E29-8EA1-E4746A13A9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E47401F-D539-4C54-B218-878A26A484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40292" name="Rectangle 4">
            <a:extLst>
              <a:ext uri="{FF2B5EF4-FFF2-40B4-BE49-F238E27FC236}">
                <a16:creationId xmlns:a16="http://schemas.microsoft.com/office/drawing/2014/main" id="{ECD162B2-A261-40A7-A338-F0F83390CA7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40293" name="Rectangle 5">
            <a:extLst>
              <a:ext uri="{FF2B5EF4-FFF2-40B4-BE49-F238E27FC236}">
                <a16:creationId xmlns:a16="http://schemas.microsoft.com/office/drawing/2014/main" id="{E5EDFC13-C1EC-4A95-8134-AF1B74E47BE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40294" name="Rectangle 6">
            <a:extLst>
              <a:ext uri="{FF2B5EF4-FFF2-40B4-BE49-F238E27FC236}">
                <a16:creationId xmlns:a16="http://schemas.microsoft.com/office/drawing/2014/main" id="{941B3F54-2D1B-4BBD-B6DF-3F9FAEED3A5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D79109E6-6618-4B59-8DBC-8FD91BE4DCAE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0.png"/><Relationship Id="rId7" Type="http://schemas.openxmlformats.org/officeDocument/2006/relationships/image" Target="../media/image48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10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8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ovanorme.salute.gov.it/norme/renderPdf.spring?seriegu=SG&amp;datagu=28/01/2013&amp;redaz=13A00528&amp;artp=1&amp;art=1&amp;subart=1&amp;subart1=10&amp;vers=1&amp;prog=001" TargetMode="External"/><Relationship Id="rId2" Type="http://schemas.openxmlformats.org/officeDocument/2006/relationships/hyperlink" Target="http://www.trovanorme.salute.gov.it/dettaglioAtto?id=45074&amp;completo=true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hyperlink" Target="http://www.trovanorme.salute.gov.it/norme/renderPdf.spring?seriegu=SG&amp;datagu=28/01/2013&amp;redaz=13A00528&amp;artp=3&amp;art=1&amp;subart=1&amp;subart1=10&amp;vers=1&amp;prog=001" TargetMode="External"/><Relationship Id="rId4" Type="http://schemas.openxmlformats.org/officeDocument/2006/relationships/hyperlink" Target="http://www.trovanorme.salute.gov.it/norme/renderPdf.spring?seriegu=SG&amp;datagu=28/01/2013&amp;redaz=13A00528&amp;artp=2&amp;art=1&amp;subart=1&amp;subart1=10&amp;vers=1&amp;prog=001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07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file:///E:\A%20dopo%20la%20catastrofe\AA%20relazioni\deglutizione%20vfm%20tumori%20REGINELLI%20MARTINA%20FRANCA\Candi%20vfs.avi" TargetMode="External"/><Relationship Id="rId1" Type="http://schemas.openxmlformats.org/officeDocument/2006/relationships/video" Target="file:///E:\A%20dopo%20la%20catastrofe\AA%20relazioni\deglutizione%20da%20penna\deglutizione%20bologna%20VIDEOFLUOROMANOMETRIA%20ed%20Udine\candy.avi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36.png"/><Relationship Id="rId12" Type="http://schemas.openxmlformats.org/officeDocument/2006/relationships/image" Target="../media/image142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41.jpeg"/><Relationship Id="rId5" Type="http://schemas.openxmlformats.org/officeDocument/2006/relationships/image" Target="../media/image140.png"/><Relationship Id="rId10" Type="http://schemas.openxmlformats.org/officeDocument/2006/relationships/image" Target="../media/image134.png"/><Relationship Id="rId4" Type="http://schemas.openxmlformats.org/officeDocument/2006/relationships/image" Target="../media/image139.png"/><Relationship Id="rId9" Type="http://schemas.openxmlformats.org/officeDocument/2006/relationships/image" Target="../media/image13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>
            <a:extLst>
              <a:ext uri="{FF2B5EF4-FFF2-40B4-BE49-F238E27FC236}">
                <a16:creationId xmlns:a16="http://schemas.microsoft.com/office/drawing/2014/main" id="{D490759E-12DC-4C2B-8CE2-707E2E23AA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438" y="5373688"/>
            <a:ext cx="8747125" cy="1143000"/>
          </a:xfrm>
        </p:spPr>
        <p:txBody>
          <a:bodyPr/>
          <a:lstStyle/>
          <a:p>
            <a:pPr eaLnBrk="1" hangingPunct="1"/>
            <a:r>
              <a:rPr lang="it-IT" altLang="it-IT" sz="3600" b="1">
                <a:solidFill>
                  <a:srgbClr val="FFFF00"/>
                </a:solidFill>
              </a:rPr>
              <a:t>DIAGNOSTICA RADIOLOGICA               IN PAZIENTI CANDIDATI                         AD INTERVENTO PRIMARIO </a:t>
            </a:r>
          </a:p>
        </p:txBody>
      </p:sp>
      <p:pic>
        <p:nvPicPr>
          <p:cNvPr id="2051" name="Picture 7">
            <a:extLst>
              <a:ext uri="{FF2B5EF4-FFF2-40B4-BE49-F238E27FC236}">
                <a16:creationId xmlns:a16="http://schemas.microsoft.com/office/drawing/2014/main" id="{18A95083-EB50-4052-9445-CF1ACBBCB0F0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30800" y="39688"/>
            <a:ext cx="3365500" cy="5073650"/>
          </a:xfrm>
          <a:noFill/>
          <a:ln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2" name="Immagine 2">
            <a:extLst>
              <a:ext uri="{FF2B5EF4-FFF2-40B4-BE49-F238E27FC236}">
                <a16:creationId xmlns:a16="http://schemas.microsoft.com/office/drawing/2014/main" id="{90EBBCDD-3F0F-40EF-8057-CC7093E2B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0"/>
            <a:ext cx="4375150" cy="511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4">
            <a:extLst>
              <a:ext uri="{FF2B5EF4-FFF2-40B4-BE49-F238E27FC236}">
                <a16:creationId xmlns:a16="http://schemas.microsoft.com/office/drawing/2014/main" id="{B14244CE-8BF2-42A9-A0AD-4BA6E1660A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 i="1"/>
              <a:t>Esofago</a:t>
            </a:r>
            <a:br>
              <a:rPr lang="it-IT" altLang="it-IT" sz="4000"/>
            </a:br>
            <a:r>
              <a:rPr lang="it-IT" altLang="it-IT" sz="4000">
                <a:solidFill>
                  <a:schemeClr val="folHlink"/>
                </a:solidFill>
              </a:rPr>
              <a:t>A-P</a:t>
            </a:r>
          </a:p>
        </p:txBody>
      </p:sp>
      <p:pic>
        <p:nvPicPr>
          <p:cNvPr id="11267" name="Picture 19">
            <a:extLst>
              <a:ext uri="{FF2B5EF4-FFF2-40B4-BE49-F238E27FC236}">
                <a16:creationId xmlns:a16="http://schemas.microsoft.com/office/drawing/2014/main" id="{8E8879DE-2454-45EE-B428-5ABFA1E8FDC3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1" r="3519"/>
          <a:stretch>
            <a:fillRect/>
          </a:stretch>
        </p:blipFill>
        <p:spPr>
          <a:xfrm>
            <a:off x="4140200" y="2133600"/>
            <a:ext cx="1470025" cy="4176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8" name="Rectangle 28">
            <a:extLst>
              <a:ext uri="{FF2B5EF4-FFF2-40B4-BE49-F238E27FC236}">
                <a16:creationId xmlns:a16="http://schemas.microsoft.com/office/drawing/2014/main" id="{E28E0BCD-8AA0-4715-97F7-37E0A886183B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5580063" y="2205038"/>
            <a:ext cx="3019425" cy="16843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2400">
                <a:solidFill>
                  <a:schemeClr val="folHlink"/>
                </a:solidFill>
              </a:rPr>
              <a:t>Arco aortico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400">
                <a:solidFill>
                  <a:schemeClr val="folHlink"/>
                </a:solidFill>
              </a:rPr>
              <a:t>Bronco lobare sinistro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400">
                <a:solidFill>
                  <a:schemeClr val="folHlink"/>
                </a:solidFill>
              </a:rPr>
              <a:t>“Z” line</a:t>
            </a:r>
          </a:p>
          <a:p>
            <a:pPr eaLnBrk="1" hangingPunct="1">
              <a:lnSpc>
                <a:spcPct val="90000"/>
              </a:lnSpc>
            </a:pPr>
            <a:endParaRPr lang="it-IT" altLang="it-IT" sz="2400">
              <a:solidFill>
                <a:schemeClr val="folHlink"/>
              </a:solidFill>
            </a:endParaRPr>
          </a:p>
        </p:txBody>
      </p:sp>
      <p:pic>
        <p:nvPicPr>
          <p:cNvPr id="11269" name="Picture 10">
            <a:extLst>
              <a:ext uri="{FF2B5EF4-FFF2-40B4-BE49-F238E27FC236}">
                <a16:creationId xmlns:a16="http://schemas.microsoft.com/office/drawing/2014/main" id="{F38307BA-A329-428D-8AF0-29E2CD6E3EB6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3"/>
          <a:stretch>
            <a:fillRect/>
          </a:stretch>
        </p:blipFill>
        <p:spPr>
          <a:xfrm>
            <a:off x="755650" y="2060575"/>
            <a:ext cx="18732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0" name="Picture 16">
            <a:extLst>
              <a:ext uri="{FF2B5EF4-FFF2-40B4-BE49-F238E27FC236}">
                <a16:creationId xmlns:a16="http://schemas.microsoft.com/office/drawing/2014/main" id="{E5E36844-1F56-4A8B-BAE2-D04C545ED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9" r="17264"/>
          <a:stretch>
            <a:fillRect/>
          </a:stretch>
        </p:blipFill>
        <p:spPr bwMode="auto">
          <a:xfrm>
            <a:off x="2627313" y="2133600"/>
            <a:ext cx="1512887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29">
            <a:extLst>
              <a:ext uri="{FF2B5EF4-FFF2-40B4-BE49-F238E27FC236}">
                <a16:creationId xmlns:a16="http://schemas.microsoft.com/office/drawing/2014/main" id="{F4F722F9-4EE5-4D8F-8656-DDD58FD4CD28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5963" y="4294188"/>
            <a:ext cx="2520950" cy="2008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9E959557-5C62-47B3-9565-7293559C18B5}"/>
              </a:ext>
            </a:extLst>
          </p:cNvPr>
          <p:cNvSpPr/>
          <p:nvPr/>
        </p:nvSpPr>
        <p:spPr>
          <a:xfrm>
            <a:off x="0" y="0"/>
            <a:ext cx="9144000" cy="682942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000001CF-8DFE-492E-851F-C4A5592496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 i="1"/>
              <a:t>Esofago</a:t>
            </a:r>
            <a:br>
              <a:rPr lang="it-IT" altLang="it-IT" sz="4000"/>
            </a:br>
            <a:r>
              <a:rPr lang="it-IT" altLang="it-IT" sz="4000">
                <a:solidFill>
                  <a:schemeClr val="folHlink"/>
                </a:solidFill>
              </a:rPr>
              <a:t>OAD</a:t>
            </a:r>
          </a:p>
        </p:txBody>
      </p:sp>
      <p:pic>
        <p:nvPicPr>
          <p:cNvPr id="12291" name="Picture 3">
            <a:extLst>
              <a:ext uri="{FF2B5EF4-FFF2-40B4-BE49-F238E27FC236}">
                <a16:creationId xmlns:a16="http://schemas.microsoft.com/office/drawing/2014/main" id="{369F2675-6291-49D7-A37A-F96477C2A7B5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6" r="20255"/>
          <a:stretch>
            <a:fillRect/>
          </a:stretch>
        </p:blipFill>
        <p:spPr>
          <a:xfrm>
            <a:off x="2916238" y="1773238"/>
            <a:ext cx="1920875" cy="4608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2" name="Rectangle 9">
            <a:extLst>
              <a:ext uri="{FF2B5EF4-FFF2-40B4-BE49-F238E27FC236}">
                <a16:creationId xmlns:a16="http://schemas.microsoft.com/office/drawing/2014/main" id="{68F2D3AC-E0B7-42E4-9B36-40BD0872641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003800" y="3284538"/>
            <a:ext cx="3744913" cy="3052762"/>
          </a:xfrm>
        </p:spPr>
        <p:txBody>
          <a:bodyPr/>
          <a:lstStyle/>
          <a:p>
            <a:pPr eaLnBrk="1" hangingPunct="1"/>
            <a:r>
              <a:rPr lang="it-IT" altLang="it-IT" sz="2800">
                <a:solidFill>
                  <a:schemeClr val="folHlink"/>
                </a:solidFill>
              </a:rPr>
              <a:t>Aorta</a:t>
            </a:r>
          </a:p>
          <a:p>
            <a:pPr eaLnBrk="1" hangingPunct="1"/>
            <a:r>
              <a:rPr lang="it-IT" altLang="it-IT" sz="2800">
                <a:solidFill>
                  <a:schemeClr val="folHlink"/>
                </a:solidFill>
              </a:rPr>
              <a:t>Bronco lobare</a:t>
            </a:r>
          </a:p>
          <a:p>
            <a:pPr eaLnBrk="1" hangingPunct="1"/>
            <a:r>
              <a:rPr lang="it-IT" altLang="it-IT" sz="2800">
                <a:solidFill>
                  <a:schemeClr val="folHlink"/>
                </a:solidFill>
              </a:rPr>
              <a:t>Arterie e vene polmonari</a:t>
            </a:r>
          </a:p>
          <a:p>
            <a:pPr eaLnBrk="1" hangingPunct="1"/>
            <a:r>
              <a:rPr lang="it-IT" altLang="it-IT" sz="2800">
                <a:solidFill>
                  <a:schemeClr val="folHlink"/>
                </a:solidFill>
              </a:rPr>
              <a:t>Arteria polmonare sinistra</a:t>
            </a:r>
          </a:p>
        </p:txBody>
      </p:sp>
      <p:pic>
        <p:nvPicPr>
          <p:cNvPr id="12293" name="Picture 5">
            <a:extLst>
              <a:ext uri="{FF2B5EF4-FFF2-40B4-BE49-F238E27FC236}">
                <a16:creationId xmlns:a16="http://schemas.microsoft.com/office/drawing/2014/main" id="{E1225128-B2B2-421A-BCE1-0F81A38FB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773238"/>
            <a:ext cx="21463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609DA80-6C59-497A-AC78-B1C39684AE3F}"/>
              </a:ext>
            </a:extLst>
          </p:cNvPr>
          <p:cNvSpPr/>
          <p:nvPr/>
        </p:nvSpPr>
        <p:spPr>
          <a:xfrm>
            <a:off x="0" y="0"/>
            <a:ext cx="9144000" cy="682942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01C8972F-E8C3-4DD8-BC76-01DFF4B1DF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 i="1"/>
              <a:t>Esofago</a:t>
            </a:r>
            <a:br>
              <a:rPr lang="it-IT" altLang="it-IT" sz="4000"/>
            </a:br>
            <a:r>
              <a:rPr lang="it-IT" altLang="it-IT" sz="4000">
                <a:solidFill>
                  <a:schemeClr val="folHlink"/>
                </a:solidFill>
              </a:rPr>
              <a:t>OAS</a:t>
            </a:r>
          </a:p>
        </p:txBody>
      </p:sp>
      <p:pic>
        <p:nvPicPr>
          <p:cNvPr id="13315" name="Picture 6">
            <a:extLst>
              <a:ext uri="{FF2B5EF4-FFF2-40B4-BE49-F238E27FC236}">
                <a16:creationId xmlns:a16="http://schemas.microsoft.com/office/drawing/2014/main" id="{9CBAF37F-6268-46E0-BD96-54FAC03BCD00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989138"/>
            <a:ext cx="2232025" cy="446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6" name="Rectangle 22">
            <a:extLst>
              <a:ext uri="{FF2B5EF4-FFF2-40B4-BE49-F238E27FC236}">
                <a16:creationId xmlns:a16="http://schemas.microsoft.com/office/drawing/2014/main" id="{B97CA01B-CF57-4AF0-B90A-58BE8099425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716463" y="3213100"/>
            <a:ext cx="4038600" cy="3241675"/>
          </a:xfrm>
        </p:spPr>
        <p:txBody>
          <a:bodyPr/>
          <a:lstStyle/>
          <a:p>
            <a:pPr eaLnBrk="1" hangingPunct="1"/>
            <a:r>
              <a:rPr lang="it-IT" altLang="it-IT">
                <a:solidFill>
                  <a:schemeClr val="folHlink"/>
                </a:solidFill>
              </a:rPr>
              <a:t>Arco aortico</a:t>
            </a:r>
          </a:p>
          <a:p>
            <a:pPr eaLnBrk="1" hangingPunct="1"/>
            <a:r>
              <a:rPr lang="it-IT" altLang="it-IT">
                <a:solidFill>
                  <a:schemeClr val="folHlink"/>
                </a:solidFill>
              </a:rPr>
              <a:t>Aorta discendente</a:t>
            </a:r>
          </a:p>
          <a:p>
            <a:pPr eaLnBrk="1" hangingPunct="1"/>
            <a:r>
              <a:rPr lang="it-IT" altLang="it-IT">
                <a:solidFill>
                  <a:schemeClr val="folHlink"/>
                </a:solidFill>
              </a:rPr>
              <a:t>Bronco di destra</a:t>
            </a:r>
          </a:p>
          <a:p>
            <a:pPr eaLnBrk="1" hangingPunct="1"/>
            <a:r>
              <a:rPr lang="it-IT" altLang="it-IT">
                <a:solidFill>
                  <a:schemeClr val="folHlink"/>
                </a:solidFill>
              </a:rPr>
              <a:t>Vene ed arterie polmonari</a:t>
            </a:r>
          </a:p>
        </p:txBody>
      </p:sp>
      <p:pic>
        <p:nvPicPr>
          <p:cNvPr id="13317" name="Picture 10">
            <a:extLst>
              <a:ext uri="{FF2B5EF4-FFF2-40B4-BE49-F238E27FC236}">
                <a16:creationId xmlns:a16="http://schemas.microsoft.com/office/drawing/2014/main" id="{B2F9ACF5-B82F-4CB2-88D7-F4E8A693B94B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9" r="23053"/>
          <a:stretch>
            <a:fillRect/>
          </a:stretch>
        </p:blipFill>
        <p:spPr>
          <a:xfrm>
            <a:off x="2411413" y="1989138"/>
            <a:ext cx="1914525" cy="446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D9559D0-B90C-4D06-9FAB-DFA11DF85360}"/>
              </a:ext>
            </a:extLst>
          </p:cNvPr>
          <p:cNvSpPr/>
          <p:nvPr/>
        </p:nvSpPr>
        <p:spPr>
          <a:xfrm>
            <a:off x="0" y="0"/>
            <a:ext cx="9144000" cy="682942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FD20F6F0-BE3C-4855-812E-86FFF5269D29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it-IT" altLang="it-IT" sz="4000" i="1"/>
              <a:t>Esofago</a:t>
            </a:r>
            <a:br>
              <a:rPr lang="it-IT" altLang="it-IT" sz="4000"/>
            </a:br>
            <a:r>
              <a:rPr lang="it-IT" altLang="it-IT" sz="2400">
                <a:solidFill>
                  <a:schemeClr val="folHlink"/>
                </a:solidFill>
              </a:rPr>
              <a:t>pliche esofagee</a:t>
            </a:r>
          </a:p>
        </p:txBody>
      </p:sp>
      <p:pic>
        <p:nvPicPr>
          <p:cNvPr id="14339" name="Picture 6">
            <a:extLst>
              <a:ext uri="{FF2B5EF4-FFF2-40B4-BE49-F238E27FC236}">
                <a16:creationId xmlns:a16="http://schemas.microsoft.com/office/drawing/2014/main" id="{D9ABE2C8-2914-4EFB-8A5A-FAAD65D3AE25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01"/>
          <a:stretch>
            <a:fillRect/>
          </a:stretch>
        </p:blipFill>
        <p:spPr>
          <a:xfrm>
            <a:off x="7164388" y="1773238"/>
            <a:ext cx="1223962" cy="446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0" name="Picture 12">
            <a:extLst>
              <a:ext uri="{FF2B5EF4-FFF2-40B4-BE49-F238E27FC236}">
                <a16:creationId xmlns:a16="http://schemas.microsoft.com/office/drawing/2014/main" id="{C1D44DE5-B256-40B6-B01E-75FD36264DE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" r="17128"/>
          <a:stretch>
            <a:fillRect/>
          </a:stretch>
        </p:blipFill>
        <p:spPr>
          <a:xfrm>
            <a:off x="2339975" y="1773238"/>
            <a:ext cx="1757363" cy="446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1" name="Picture 14">
            <a:extLst>
              <a:ext uri="{FF2B5EF4-FFF2-40B4-BE49-F238E27FC236}">
                <a16:creationId xmlns:a16="http://schemas.microsoft.com/office/drawing/2014/main" id="{CE3D8E57-1CED-474E-8BAD-905D0E94C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773238"/>
            <a:ext cx="2592388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0">
            <a:extLst>
              <a:ext uri="{FF2B5EF4-FFF2-40B4-BE49-F238E27FC236}">
                <a16:creationId xmlns:a16="http://schemas.microsoft.com/office/drawing/2014/main" id="{57FC0118-CE65-4ABF-9671-2F15475F90E9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9" r="23053"/>
          <a:stretch>
            <a:fillRect/>
          </a:stretch>
        </p:blipFill>
        <p:spPr>
          <a:xfrm>
            <a:off x="971550" y="1773238"/>
            <a:ext cx="1427163" cy="446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A4C451E2-C1C2-4CBA-9415-B6C8DED21D54}"/>
              </a:ext>
            </a:extLst>
          </p:cNvPr>
          <p:cNvSpPr/>
          <p:nvPr/>
        </p:nvSpPr>
        <p:spPr>
          <a:xfrm>
            <a:off x="0" y="0"/>
            <a:ext cx="9144000" cy="682942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>
            <a:extLst>
              <a:ext uri="{FF2B5EF4-FFF2-40B4-BE49-F238E27FC236}">
                <a16:creationId xmlns:a16="http://schemas.microsoft.com/office/drawing/2014/main" id="{27C935AF-3C3F-4289-A330-6CF53E51A6E9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lum bright="-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52"/>
          <a:stretch>
            <a:fillRect/>
          </a:stretch>
        </p:blipFill>
        <p:spPr>
          <a:xfrm>
            <a:off x="1025525" y="1628775"/>
            <a:ext cx="1092200" cy="446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3" name="Picture 7">
            <a:extLst>
              <a:ext uri="{FF2B5EF4-FFF2-40B4-BE49-F238E27FC236}">
                <a16:creationId xmlns:a16="http://schemas.microsoft.com/office/drawing/2014/main" id="{2474CA0C-2994-49BB-99F0-C7E67B52504C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2" r="-278"/>
          <a:stretch>
            <a:fillRect/>
          </a:stretch>
        </p:blipFill>
        <p:spPr>
          <a:xfrm>
            <a:off x="5292725" y="1628775"/>
            <a:ext cx="1439863" cy="446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4" name="Picture 13">
            <a:extLst>
              <a:ext uri="{FF2B5EF4-FFF2-40B4-BE49-F238E27FC236}">
                <a16:creationId xmlns:a16="http://schemas.microsoft.com/office/drawing/2014/main" id="{8B4690D9-75D9-4EA2-AF3E-2C1DA78433E7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05"/>
          <a:stretch>
            <a:fillRect/>
          </a:stretch>
        </p:blipFill>
        <p:spPr>
          <a:xfrm>
            <a:off x="3635375" y="1628775"/>
            <a:ext cx="1646238" cy="446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5" name="Picture 16">
            <a:extLst>
              <a:ext uri="{FF2B5EF4-FFF2-40B4-BE49-F238E27FC236}">
                <a16:creationId xmlns:a16="http://schemas.microsoft.com/office/drawing/2014/main" id="{930CE87E-0E3F-4252-AE18-DE1F568C1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0" r="31720"/>
          <a:stretch>
            <a:fillRect/>
          </a:stretch>
        </p:blipFill>
        <p:spPr bwMode="auto">
          <a:xfrm>
            <a:off x="6732588" y="1628775"/>
            <a:ext cx="160972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7">
            <a:extLst>
              <a:ext uri="{FF2B5EF4-FFF2-40B4-BE49-F238E27FC236}">
                <a16:creationId xmlns:a16="http://schemas.microsoft.com/office/drawing/2014/main" id="{99F68C71-FFCE-4E19-8676-876A7F2FF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4" r="36559"/>
          <a:stretch>
            <a:fillRect/>
          </a:stretch>
        </p:blipFill>
        <p:spPr bwMode="auto">
          <a:xfrm>
            <a:off x="2125663" y="1628775"/>
            <a:ext cx="154463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22">
            <a:extLst>
              <a:ext uri="{FF2B5EF4-FFF2-40B4-BE49-F238E27FC236}">
                <a16:creationId xmlns:a16="http://schemas.microsoft.com/office/drawing/2014/main" id="{A92FBBA8-A6AF-423C-90B8-6CE030976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860800"/>
            <a:ext cx="1544638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Rectangle 2">
            <a:extLst>
              <a:ext uri="{FF2B5EF4-FFF2-40B4-BE49-F238E27FC236}">
                <a16:creationId xmlns:a16="http://schemas.microsoft.com/office/drawing/2014/main" id="{26D75425-5AAD-4378-BA0B-E502FCB54DE0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it-IT" altLang="it-IT" sz="4000" i="1"/>
              <a:t>Esofago</a:t>
            </a:r>
            <a:br>
              <a:rPr lang="it-IT" altLang="it-IT"/>
            </a:br>
            <a:r>
              <a:rPr lang="it-IT" altLang="it-IT" sz="2400">
                <a:solidFill>
                  <a:schemeClr val="folHlink"/>
                </a:solidFill>
              </a:rPr>
              <a:t>pareti ed impronte esofagee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2E66EF6-42C8-4203-BA3C-0FABC0E1D373}"/>
              </a:ext>
            </a:extLst>
          </p:cNvPr>
          <p:cNvSpPr/>
          <p:nvPr/>
        </p:nvSpPr>
        <p:spPr>
          <a:xfrm>
            <a:off x="0" y="0"/>
            <a:ext cx="9144000" cy="682942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>
            <a:extLst>
              <a:ext uri="{FF2B5EF4-FFF2-40B4-BE49-F238E27FC236}">
                <a16:creationId xmlns:a16="http://schemas.microsoft.com/office/drawing/2014/main" id="{1481A067-D86A-4994-A54D-5015ECC2F515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5" r="15846"/>
          <a:stretch>
            <a:fillRect/>
          </a:stretch>
        </p:blipFill>
        <p:spPr>
          <a:xfrm>
            <a:off x="323850" y="1773238"/>
            <a:ext cx="1506538" cy="4248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591" name="Picture 7">
            <a:extLst>
              <a:ext uri="{FF2B5EF4-FFF2-40B4-BE49-F238E27FC236}">
                <a16:creationId xmlns:a16="http://schemas.microsoft.com/office/drawing/2014/main" id="{9212138D-ED6F-4D96-B5B9-BDA59E14682A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7"/>
          <a:stretch>
            <a:fillRect/>
          </a:stretch>
        </p:blipFill>
        <p:spPr>
          <a:xfrm>
            <a:off x="4716463" y="1773238"/>
            <a:ext cx="1608137" cy="4248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594" name="Picture 10">
            <a:extLst>
              <a:ext uri="{FF2B5EF4-FFF2-40B4-BE49-F238E27FC236}">
                <a16:creationId xmlns:a16="http://schemas.microsoft.com/office/drawing/2014/main" id="{46CD565F-BE23-4967-AE94-F915BCBBDFFA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1" r="25198"/>
          <a:stretch>
            <a:fillRect/>
          </a:stretch>
        </p:blipFill>
        <p:spPr>
          <a:xfrm>
            <a:off x="1835150" y="1773238"/>
            <a:ext cx="1512888" cy="4248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597" name="Picture 13">
            <a:extLst>
              <a:ext uri="{FF2B5EF4-FFF2-40B4-BE49-F238E27FC236}">
                <a16:creationId xmlns:a16="http://schemas.microsoft.com/office/drawing/2014/main" id="{736ED3AF-2578-4FCC-A588-C76717222599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0" r="20445"/>
          <a:stretch>
            <a:fillRect/>
          </a:stretch>
        </p:blipFill>
        <p:spPr>
          <a:xfrm>
            <a:off x="3348038" y="1773238"/>
            <a:ext cx="1389062" cy="4248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600" name="Picture 16">
            <a:extLst>
              <a:ext uri="{FF2B5EF4-FFF2-40B4-BE49-F238E27FC236}">
                <a16:creationId xmlns:a16="http://schemas.microsoft.com/office/drawing/2014/main" id="{409E9D79-8152-4DD1-A5E1-494FAB29E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0" r="19191"/>
          <a:stretch>
            <a:fillRect/>
          </a:stretch>
        </p:blipFill>
        <p:spPr bwMode="auto">
          <a:xfrm>
            <a:off x="6300788" y="1773238"/>
            <a:ext cx="115252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601" name="Picture 17">
            <a:extLst>
              <a:ext uri="{FF2B5EF4-FFF2-40B4-BE49-F238E27FC236}">
                <a16:creationId xmlns:a16="http://schemas.microsoft.com/office/drawing/2014/main" id="{4C36E1B9-E3D1-42AA-8EDC-984A7C188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21"/>
          <a:stretch>
            <a:fillRect/>
          </a:stretch>
        </p:blipFill>
        <p:spPr bwMode="auto">
          <a:xfrm>
            <a:off x="7451725" y="1773238"/>
            <a:ext cx="1392238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603" name="Picture 19">
            <a:extLst>
              <a:ext uri="{FF2B5EF4-FFF2-40B4-BE49-F238E27FC236}">
                <a16:creationId xmlns:a16="http://schemas.microsoft.com/office/drawing/2014/main" id="{6A1BD2FD-D378-4E54-B549-4A14C55DA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9"/>
          <a:stretch>
            <a:fillRect/>
          </a:stretch>
        </p:blipFill>
        <p:spPr bwMode="auto">
          <a:xfrm>
            <a:off x="277813" y="1752600"/>
            <a:ext cx="1550987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Rectangle 2">
            <a:extLst>
              <a:ext uri="{FF2B5EF4-FFF2-40B4-BE49-F238E27FC236}">
                <a16:creationId xmlns:a16="http://schemas.microsoft.com/office/drawing/2014/main" id="{6CCEDCE6-A297-41C3-A61E-DCA8E8722998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it-IT" altLang="it-IT" sz="4000" i="1"/>
              <a:t>Esofago</a:t>
            </a:r>
            <a:br>
              <a:rPr lang="it-IT" altLang="it-IT"/>
            </a:br>
            <a:r>
              <a:rPr lang="it-IT" altLang="it-IT" sz="2400">
                <a:solidFill>
                  <a:schemeClr val="folHlink"/>
                </a:solidFill>
              </a:rPr>
              <a:t>funzionalità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9F35D19-A2C4-460E-8E34-C3F5B4CA95F6}"/>
              </a:ext>
            </a:extLst>
          </p:cNvPr>
          <p:cNvSpPr/>
          <p:nvPr/>
        </p:nvSpPr>
        <p:spPr>
          <a:xfrm>
            <a:off x="0" y="0"/>
            <a:ext cx="9144000" cy="682942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>
              <a:highlight>
                <a:srgbClr val="FFFF00"/>
              </a:highligh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7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7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7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7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0AEFDD17-6F6B-494B-AD52-3E439DAA215B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it-IT" altLang="it-IT" sz="4000" i="1"/>
              <a:t>Cardias</a:t>
            </a:r>
            <a:br>
              <a:rPr lang="it-IT" altLang="it-IT" i="1"/>
            </a:br>
            <a:r>
              <a:rPr lang="it-IT" altLang="it-IT" sz="2400">
                <a:solidFill>
                  <a:schemeClr val="folHlink"/>
                </a:solidFill>
              </a:rPr>
              <a:t>studio in OPS</a:t>
            </a:r>
          </a:p>
        </p:txBody>
      </p:sp>
      <p:pic>
        <p:nvPicPr>
          <p:cNvPr id="17411" name="Picture 6">
            <a:extLst>
              <a:ext uri="{FF2B5EF4-FFF2-40B4-BE49-F238E27FC236}">
                <a16:creationId xmlns:a16="http://schemas.microsoft.com/office/drawing/2014/main" id="{DD2CA6D3-8676-4C33-88C4-D505987CC9A5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1"/>
          <a:stretch>
            <a:fillRect/>
          </a:stretch>
        </p:blipFill>
        <p:spPr>
          <a:xfrm>
            <a:off x="395288" y="4149725"/>
            <a:ext cx="2520950" cy="2165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2" name="Picture 7">
            <a:extLst>
              <a:ext uri="{FF2B5EF4-FFF2-40B4-BE49-F238E27FC236}">
                <a16:creationId xmlns:a16="http://schemas.microsoft.com/office/drawing/2014/main" id="{72870B5B-381E-47D3-8DD2-6F991B44459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55"/>
          <a:stretch>
            <a:fillRect/>
          </a:stretch>
        </p:blipFill>
        <p:spPr>
          <a:xfrm>
            <a:off x="2987675" y="4005263"/>
            <a:ext cx="1295400" cy="2305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3" name="Picture 9">
            <a:extLst>
              <a:ext uri="{FF2B5EF4-FFF2-40B4-BE49-F238E27FC236}">
                <a16:creationId xmlns:a16="http://schemas.microsoft.com/office/drawing/2014/main" id="{45FF8AEC-7F7F-40B6-BAFF-43258589BA23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92950" y="4005263"/>
            <a:ext cx="1539875" cy="23034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4" name="Picture 12">
            <a:extLst>
              <a:ext uri="{FF2B5EF4-FFF2-40B4-BE49-F238E27FC236}">
                <a16:creationId xmlns:a16="http://schemas.microsoft.com/office/drawing/2014/main" id="{A46CB192-2058-4AB8-9B2F-71477B45A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1"/>
          <a:stretch>
            <a:fillRect/>
          </a:stretch>
        </p:blipFill>
        <p:spPr bwMode="auto">
          <a:xfrm>
            <a:off x="4500563" y="2060575"/>
            <a:ext cx="4103687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3">
            <a:extLst>
              <a:ext uri="{FF2B5EF4-FFF2-40B4-BE49-F238E27FC236}">
                <a16:creationId xmlns:a16="http://schemas.microsoft.com/office/drawing/2014/main" id="{F9DDEBBE-757C-4277-AA05-2FDA18E3B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005263"/>
            <a:ext cx="1446213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5">
            <a:extLst>
              <a:ext uri="{FF2B5EF4-FFF2-40B4-BE49-F238E27FC236}">
                <a16:creationId xmlns:a16="http://schemas.microsoft.com/office/drawing/2014/main" id="{D060C955-0828-498E-96E3-6507A311B6C2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0"/>
          <a:stretch>
            <a:fillRect/>
          </a:stretch>
        </p:blipFill>
        <p:spPr>
          <a:xfrm>
            <a:off x="395288" y="2060575"/>
            <a:ext cx="2520950" cy="2232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7" name="Picture 17">
            <a:extLst>
              <a:ext uri="{FF2B5EF4-FFF2-40B4-BE49-F238E27FC236}">
                <a16:creationId xmlns:a16="http://schemas.microsoft.com/office/drawing/2014/main" id="{231FDB3B-9B47-4B77-96E4-929CF0F1F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0" t="43102" r="37511"/>
          <a:stretch>
            <a:fillRect/>
          </a:stretch>
        </p:blipFill>
        <p:spPr bwMode="auto">
          <a:xfrm>
            <a:off x="4284663" y="4005263"/>
            <a:ext cx="1368425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8">
            <a:extLst>
              <a:ext uri="{FF2B5EF4-FFF2-40B4-BE49-F238E27FC236}">
                <a16:creationId xmlns:a16="http://schemas.microsoft.com/office/drawing/2014/main" id="{6C9EA016-0629-4681-A0A0-521FBAB80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71" r="16701"/>
          <a:stretch>
            <a:fillRect/>
          </a:stretch>
        </p:blipFill>
        <p:spPr bwMode="auto">
          <a:xfrm>
            <a:off x="2992438" y="2060575"/>
            <a:ext cx="1436687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5A871007-AEE2-498E-AB16-EE50FB6D0095}"/>
              </a:ext>
            </a:extLst>
          </p:cNvPr>
          <p:cNvSpPr/>
          <p:nvPr/>
        </p:nvSpPr>
        <p:spPr>
          <a:xfrm>
            <a:off x="0" y="0"/>
            <a:ext cx="9144000" cy="682942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2">
            <a:extLst>
              <a:ext uri="{FF2B5EF4-FFF2-40B4-BE49-F238E27FC236}">
                <a16:creationId xmlns:a16="http://schemas.microsoft.com/office/drawing/2014/main" id="{BE741DD8-8F1B-4495-9EDE-D1CBF294A5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 i="1"/>
              <a:t>Cardias</a:t>
            </a:r>
            <a:br>
              <a:rPr lang="it-IT" altLang="it-IT" sz="4000" i="1"/>
            </a:br>
            <a:r>
              <a:rPr lang="it-IT" altLang="it-IT" sz="2400">
                <a:solidFill>
                  <a:schemeClr val="folHlink"/>
                </a:solidFill>
              </a:rPr>
              <a:t>OAD  ortostasi </a:t>
            </a:r>
          </a:p>
        </p:txBody>
      </p:sp>
      <p:sp>
        <p:nvSpPr>
          <p:cNvPr id="18435" name="Rectangle 33">
            <a:extLst>
              <a:ext uri="{FF2B5EF4-FFF2-40B4-BE49-F238E27FC236}">
                <a16:creationId xmlns:a16="http://schemas.microsoft.com/office/drawing/2014/main" id="{58D4AA23-64C1-4DA1-9250-2CEB46BDD9E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3141663"/>
            <a:ext cx="2305050" cy="1800225"/>
          </a:xfrm>
        </p:spPr>
        <p:txBody>
          <a:bodyPr/>
          <a:lstStyle/>
          <a:p>
            <a:pPr eaLnBrk="1" hangingPunct="1"/>
            <a:r>
              <a:rPr lang="it-IT" altLang="it-IT" b="1">
                <a:solidFill>
                  <a:schemeClr val="folHlink"/>
                </a:solidFill>
              </a:rPr>
              <a:t>Studio del cardias</a:t>
            </a:r>
          </a:p>
        </p:txBody>
      </p:sp>
      <p:pic>
        <p:nvPicPr>
          <p:cNvPr id="18436" name="Picture 18">
            <a:extLst>
              <a:ext uri="{FF2B5EF4-FFF2-40B4-BE49-F238E27FC236}">
                <a16:creationId xmlns:a16="http://schemas.microsoft.com/office/drawing/2014/main" id="{8D116CD3-1507-4348-82A7-7030B5BAAD88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58"/>
          <a:stretch>
            <a:fillRect/>
          </a:stretch>
        </p:blipFill>
        <p:spPr>
          <a:xfrm>
            <a:off x="6227763" y="2060575"/>
            <a:ext cx="1728787" cy="4176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7" name="Picture 24">
            <a:extLst>
              <a:ext uri="{FF2B5EF4-FFF2-40B4-BE49-F238E27FC236}">
                <a16:creationId xmlns:a16="http://schemas.microsoft.com/office/drawing/2014/main" id="{1CF683D8-9537-4949-A4A5-69FEC0480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060575"/>
            <a:ext cx="1873250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30">
            <a:extLst>
              <a:ext uri="{FF2B5EF4-FFF2-40B4-BE49-F238E27FC236}">
                <a16:creationId xmlns:a16="http://schemas.microsoft.com/office/drawing/2014/main" id="{5CE78D89-1216-49CB-98BD-FC17BE15F4BC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1"/>
          <a:stretch>
            <a:fillRect/>
          </a:stretch>
        </p:blipFill>
        <p:spPr>
          <a:xfrm>
            <a:off x="4572000" y="2060575"/>
            <a:ext cx="1657350" cy="4176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6B99AF12-6387-49C2-97E7-199B65C51218}"/>
              </a:ext>
            </a:extLst>
          </p:cNvPr>
          <p:cNvSpPr/>
          <p:nvPr/>
        </p:nvSpPr>
        <p:spPr>
          <a:xfrm>
            <a:off x="0" y="0"/>
            <a:ext cx="9144000" cy="682942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>
            <a:extLst>
              <a:ext uri="{FF2B5EF4-FFF2-40B4-BE49-F238E27FC236}">
                <a16:creationId xmlns:a16="http://schemas.microsoft.com/office/drawing/2014/main" id="{3B60D430-F4AE-43ED-9479-23C7CF4D40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 i="1"/>
              <a:t>Cardias</a:t>
            </a:r>
            <a:br>
              <a:rPr lang="it-IT" altLang="it-IT"/>
            </a:br>
            <a:r>
              <a:rPr lang="it-IT" altLang="it-IT" sz="2400">
                <a:solidFill>
                  <a:schemeClr val="folHlink"/>
                </a:solidFill>
              </a:rPr>
              <a:t>studio in OAS ed OAD</a:t>
            </a:r>
          </a:p>
        </p:txBody>
      </p:sp>
      <p:pic>
        <p:nvPicPr>
          <p:cNvPr id="19459" name="Picture 19">
            <a:extLst>
              <a:ext uri="{FF2B5EF4-FFF2-40B4-BE49-F238E27FC236}">
                <a16:creationId xmlns:a16="http://schemas.microsoft.com/office/drawing/2014/main" id="{64FF76E1-C14D-4483-A4F3-21E87687E6A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3" t="18843" r="15660"/>
          <a:stretch>
            <a:fillRect/>
          </a:stretch>
        </p:blipFill>
        <p:spPr>
          <a:xfrm>
            <a:off x="1619250" y="1916113"/>
            <a:ext cx="2752725" cy="4392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0" name="Picture 21">
            <a:extLst>
              <a:ext uri="{FF2B5EF4-FFF2-40B4-BE49-F238E27FC236}">
                <a16:creationId xmlns:a16="http://schemas.microsoft.com/office/drawing/2014/main" id="{EF18D96B-D8C3-4288-9CD9-32D830C64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149725"/>
            <a:ext cx="3024187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22">
            <a:extLst>
              <a:ext uri="{FF2B5EF4-FFF2-40B4-BE49-F238E27FC236}">
                <a16:creationId xmlns:a16="http://schemas.microsoft.com/office/drawing/2014/main" id="{7F6B0BB6-728B-474E-A888-D464D4D23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565400"/>
            <a:ext cx="3025775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CCE41EB6-7218-424C-ABDD-23699E6C26FE}"/>
              </a:ext>
            </a:extLst>
          </p:cNvPr>
          <p:cNvSpPr/>
          <p:nvPr/>
        </p:nvSpPr>
        <p:spPr>
          <a:xfrm>
            <a:off x="0" y="0"/>
            <a:ext cx="9144000" cy="682942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52F8CCAD-C72F-47FE-BC26-36883DEB218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260350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4000"/>
              <a:t>   Cardias</a:t>
            </a:r>
            <a:endParaRPr lang="it-IT" altLang="it-IT" sz="4000" b="1"/>
          </a:p>
        </p:txBody>
      </p:sp>
      <p:pic>
        <p:nvPicPr>
          <p:cNvPr id="20483" name="Picture 7">
            <a:extLst>
              <a:ext uri="{FF2B5EF4-FFF2-40B4-BE49-F238E27FC236}">
                <a16:creationId xmlns:a16="http://schemas.microsoft.com/office/drawing/2014/main" id="{FADAA597-4C0F-43C0-8876-CA093E6B6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10"/>
          <a:stretch>
            <a:fillRect/>
          </a:stretch>
        </p:blipFill>
        <p:spPr bwMode="auto">
          <a:xfrm>
            <a:off x="3851275" y="4365625"/>
            <a:ext cx="2881313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8">
            <a:extLst>
              <a:ext uri="{FF2B5EF4-FFF2-40B4-BE49-F238E27FC236}">
                <a16:creationId xmlns:a16="http://schemas.microsoft.com/office/drawing/2014/main" id="{9B12227C-DE53-4192-956A-3F80A07AB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76700"/>
            <a:ext cx="3455988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0">
            <a:extLst>
              <a:ext uri="{FF2B5EF4-FFF2-40B4-BE49-F238E27FC236}">
                <a16:creationId xmlns:a16="http://schemas.microsoft.com/office/drawing/2014/main" id="{1869B483-2DD0-45E5-88C3-3B9060760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700213"/>
            <a:ext cx="169862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1">
            <a:extLst>
              <a:ext uri="{FF2B5EF4-FFF2-40B4-BE49-F238E27FC236}">
                <a16:creationId xmlns:a16="http://schemas.microsoft.com/office/drawing/2014/main" id="{0D325CE0-17E2-4389-AFF7-A28478D0B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40"/>
          <a:stretch>
            <a:fillRect/>
          </a:stretch>
        </p:blipFill>
        <p:spPr bwMode="auto">
          <a:xfrm>
            <a:off x="3851275" y="1700213"/>
            <a:ext cx="152400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2">
            <a:extLst>
              <a:ext uri="{FF2B5EF4-FFF2-40B4-BE49-F238E27FC236}">
                <a16:creationId xmlns:a16="http://schemas.microsoft.com/office/drawing/2014/main" id="{28D99A69-7E6E-4776-A6A4-B7F09E495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97"/>
          <a:stretch>
            <a:fillRect/>
          </a:stretch>
        </p:blipFill>
        <p:spPr bwMode="auto">
          <a:xfrm>
            <a:off x="323850" y="1989138"/>
            <a:ext cx="3455988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75" name="Picture 15">
            <a:extLst>
              <a:ext uri="{FF2B5EF4-FFF2-40B4-BE49-F238E27FC236}">
                <a16:creationId xmlns:a16="http://schemas.microsoft.com/office/drawing/2014/main" id="{BA05EA11-364D-4634-906B-1CF4F3C8B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37" b="8792"/>
          <a:stretch>
            <a:fillRect/>
          </a:stretch>
        </p:blipFill>
        <p:spPr bwMode="auto">
          <a:xfrm>
            <a:off x="7164388" y="4652963"/>
            <a:ext cx="1765300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76" name="Picture 16">
            <a:extLst>
              <a:ext uri="{FF2B5EF4-FFF2-40B4-BE49-F238E27FC236}">
                <a16:creationId xmlns:a16="http://schemas.microsoft.com/office/drawing/2014/main" id="{F23EEBF2-A982-4273-BF22-790C8692B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9" b="8792"/>
          <a:stretch>
            <a:fillRect/>
          </a:stretch>
        </p:blipFill>
        <p:spPr bwMode="auto">
          <a:xfrm>
            <a:off x="7164388" y="3429000"/>
            <a:ext cx="1763712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57AC565-043C-404B-A374-CA590C44BB56}"/>
              </a:ext>
            </a:extLst>
          </p:cNvPr>
          <p:cNvSpPr/>
          <p:nvPr/>
        </p:nvSpPr>
        <p:spPr>
          <a:xfrm>
            <a:off x="0" y="0"/>
            <a:ext cx="9144000" cy="682942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FAF564B5-4916-439D-B16B-9E042A6829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 b="1"/>
              <a:t>Rx esofago stomaco e duodeno</a:t>
            </a:r>
            <a:br>
              <a:rPr lang="it-IT" altLang="it-IT" sz="4000" b="1"/>
            </a:br>
            <a:r>
              <a:rPr lang="it-IT" altLang="it-IT" sz="4000" b="1"/>
              <a:t>a doppio contrasto </a:t>
            </a:r>
            <a:endParaRPr lang="it-IT" altLang="it-IT" sz="4000"/>
          </a:p>
        </p:txBody>
      </p:sp>
      <p:pic>
        <p:nvPicPr>
          <p:cNvPr id="3075" name="Picture 6">
            <a:extLst>
              <a:ext uri="{FF2B5EF4-FFF2-40B4-BE49-F238E27FC236}">
                <a16:creationId xmlns:a16="http://schemas.microsoft.com/office/drawing/2014/main" id="{A22B6324-1EBB-4F17-A06A-7029AE53C2E3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844675"/>
            <a:ext cx="2308225" cy="4176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8">
            <a:extLst>
              <a:ext uri="{FF2B5EF4-FFF2-40B4-BE49-F238E27FC236}">
                <a16:creationId xmlns:a16="http://schemas.microsoft.com/office/drawing/2014/main" id="{E7E4F0F8-BC97-4104-8F12-1129158B6F10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3213" y="1844675"/>
            <a:ext cx="5689600" cy="417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7" name="Rectangle 11">
            <a:extLst>
              <a:ext uri="{FF2B5EF4-FFF2-40B4-BE49-F238E27FC236}">
                <a16:creationId xmlns:a16="http://schemas.microsoft.com/office/drawing/2014/main" id="{47818C75-901E-4F9F-959A-AB2DF6510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6092825"/>
            <a:ext cx="79930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chemeClr val="folHlink"/>
                </a:solidFill>
              </a:rPr>
              <a:t>        Esofago                          Stomaco                            Duodeno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5">
            <a:extLst>
              <a:ext uri="{FF2B5EF4-FFF2-40B4-BE49-F238E27FC236}">
                <a16:creationId xmlns:a16="http://schemas.microsoft.com/office/drawing/2014/main" id="{01CF5B48-FCE0-49AF-A2D1-CA2F8B83AD81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it-IT" altLang="it-IT" sz="3600"/>
              <a:t>Cardias</a:t>
            </a:r>
            <a:endParaRPr lang="it-IT" altLang="it-IT" sz="2400" b="1">
              <a:solidFill>
                <a:schemeClr val="folHlink"/>
              </a:solidFill>
            </a:endParaRPr>
          </a:p>
        </p:txBody>
      </p:sp>
      <p:pic>
        <p:nvPicPr>
          <p:cNvPr id="21507" name="Picture 5">
            <a:extLst>
              <a:ext uri="{FF2B5EF4-FFF2-40B4-BE49-F238E27FC236}">
                <a16:creationId xmlns:a16="http://schemas.microsoft.com/office/drawing/2014/main" id="{2293E50B-2F35-4954-893B-825A2A49DBDE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2420938"/>
            <a:ext cx="2160587" cy="1841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8" name="Picture 8">
            <a:extLst>
              <a:ext uri="{FF2B5EF4-FFF2-40B4-BE49-F238E27FC236}">
                <a16:creationId xmlns:a16="http://schemas.microsoft.com/office/drawing/2014/main" id="{D8392E40-0504-44EB-9A5A-C37BB0D86F8D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8125" y="2133600"/>
            <a:ext cx="1968500" cy="2232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9" name="Picture 11">
            <a:extLst>
              <a:ext uri="{FF2B5EF4-FFF2-40B4-BE49-F238E27FC236}">
                <a16:creationId xmlns:a16="http://schemas.microsoft.com/office/drawing/2014/main" id="{2C267F44-0795-4D3A-8098-CDD9AB2E3A97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4365625"/>
            <a:ext cx="2160587" cy="2259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0" name="Picture 14">
            <a:extLst>
              <a:ext uri="{FF2B5EF4-FFF2-40B4-BE49-F238E27FC236}">
                <a16:creationId xmlns:a16="http://schemas.microsoft.com/office/drawing/2014/main" id="{5754FD60-F1EF-454B-8618-FBDF42D31173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475" y="4437063"/>
            <a:ext cx="2020888" cy="2187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1" name="Picture 17">
            <a:extLst>
              <a:ext uri="{FF2B5EF4-FFF2-40B4-BE49-F238E27FC236}">
                <a16:creationId xmlns:a16="http://schemas.microsoft.com/office/drawing/2014/main" id="{C0AB5951-79C5-4785-B46F-554442337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060575"/>
            <a:ext cx="3417888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8">
            <a:extLst>
              <a:ext uri="{FF2B5EF4-FFF2-40B4-BE49-F238E27FC236}">
                <a16:creationId xmlns:a16="http://schemas.microsoft.com/office/drawing/2014/main" id="{D794DB10-831C-4122-A653-3D3A949AB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4437063"/>
            <a:ext cx="1778000" cy="219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483DD58-85AE-402E-8954-1B48976E0AFD}"/>
              </a:ext>
            </a:extLst>
          </p:cNvPr>
          <p:cNvSpPr/>
          <p:nvPr/>
        </p:nvSpPr>
        <p:spPr>
          <a:xfrm>
            <a:off x="0" y="0"/>
            <a:ext cx="9144000" cy="682942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CEEB9302-85EE-486E-8E66-CBFEB9E669E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260350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4000"/>
              <a:t>   </a:t>
            </a:r>
            <a:r>
              <a:rPr lang="it-IT" altLang="it-IT" sz="4000" i="1"/>
              <a:t>Stomaco</a:t>
            </a:r>
            <a:endParaRPr lang="it-IT" altLang="it-IT" sz="4000" b="1" i="1"/>
          </a:p>
        </p:txBody>
      </p:sp>
      <p:pic>
        <p:nvPicPr>
          <p:cNvPr id="22531" name="Picture 8">
            <a:extLst>
              <a:ext uri="{FF2B5EF4-FFF2-40B4-BE49-F238E27FC236}">
                <a16:creationId xmlns:a16="http://schemas.microsoft.com/office/drawing/2014/main" id="{AEFCD923-7834-47A8-8F98-E4B92F6B38C1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0" y="1695450"/>
            <a:ext cx="2973388" cy="5162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2" name="Picture 5">
            <a:extLst>
              <a:ext uri="{FF2B5EF4-FFF2-40B4-BE49-F238E27FC236}">
                <a16:creationId xmlns:a16="http://schemas.microsoft.com/office/drawing/2014/main" id="{806E2DA4-A1D6-497B-BE07-2B7D9082A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8" b="6520"/>
          <a:stretch>
            <a:fillRect/>
          </a:stretch>
        </p:blipFill>
        <p:spPr bwMode="auto">
          <a:xfrm>
            <a:off x="2979738" y="1695450"/>
            <a:ext cx="318452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46" name="Picture 6">
            <a:extLst>
              <a:ext uri="{FF2B5EF4-FFF2-40B4-BE49-F238E27FC236}">
                <a16:creationId xmlns:a16="http://schemas.microsoft.com/office/drawing/2014/main" id="{C8846BB7-BAF1-4C62-9579-4BFFFABCC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87"/>
          <a:stretch>
            <a:fillRect/>
          </a:stretch>
        </p:blipFill>
        <p:spPr bwMode="auto">
          <a:xfrm>
            <a:off x="6164263" y="4238625"/>
            <a:ext cx="2971800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47" name="Picture 7">
            <a:extLst>
              <a:ext uri="{FF2B5EF4-FFF2-40B4-BE49-F238E27FC236}">
                <a16:creationId xmlns:a16="http://schemas.microsoft.com/office/drawing/2014/main" id="{1AA93297-B5A1-4E1D-B579-E2C7643C7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2"/>
          <a:stretch>
            <a:fillRect/>
          </a:stretch>
        </p:blipFill>
        <p:spPr bwMode="auto">
          <a:xfrm>
            <a:off x="6164263" y="1695450"/>
            <a:ext cx="2971800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4E7E4808-01BF-4288-BAAA-7FF84928BC16}"/>
              </a:ext>
            </a:extLst>
          </p:cNvPr>
          <p:cNvSpPr/>
          <p:nvPr/>
        </p:nvSpPr>
        <p:spPr>
          <a:xfrm>
            <a:off x="0" y="0"/>
            <a:ext cx="9144000" cy="682942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>
            <a:extLst>
              <a:ext uri="{FF2B5EF4-FFF2-40B4-BE49-F238E27FC236}">
                <a16:creationId xmlns:a16="http://schemas.microsoft.com/office/drawing/2014/main" id="{8DC5375A-F05A-4D8C-B3DA-A4B8D41EC0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 b="1" i="1"/>
              <a:t>Stomaco</a:t>
            </a:r>
          </a:p>
        </p:txBody>
      </p:sp>
      <p:pic>
        <p:nvPicPr>
          <p:cNvPr id="23555" name="Picture 8">
            <a:extLst>
              <a:ext uri="{FF2B5EF4-FFF2-40B4-BE49-F238E27FC236}">
                <a16:creationId xmlns:a16="http://schemas.microsoft.com/office/drawing/2014/main" id="{5DC2ADD6-F62B-4CBC-934F-335BB74AC83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2832100"/>
            <a:ext cx="4176712" cy="2611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6" name="Picture 10">
            <a:extLst>
              <a:ext uri="{FF2B5EF4-FFF2-40B4-BE49-F238E27FC236}">
                <a16:creationId xmlns:a16="http://schemas.microsoft.com/office/drawing/2014/main" id="{112E3903-D342-47CE-A390-4091693BEE0C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14" b="11273"/>
          <a:stretch>
            <a:fillRect/>
          </a:stretch>
        </p:blipFill>
        <p:spPr>
          <a:xfrm>
            <a:off x="5219700" y="1916113"/>
            <a:ext cx="2808288" cy="4394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155D4AC3-4BCA-427E-A60D-0C0B4B0268AC}"/>
              </a:ext>
            </a:extLst>
          </p:cNvPr>
          <p:cNvSpPr/>
          <p:nvPr/>
        </p:nvSpPr>
        <p:spPr>
          <a:xfrm>
            <a:off x="0" y="0"/>
            <a:ext cx="9144000" cy="682942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">
            <a:extLst>
              <a:ext uri="{FF2B5EF4-FFF2-40B4-BE49-F238E27FC236}">
                <a16:creationId xmlns:a16="http://schemas.microsoft.com/office/drawing/2014/main" id="{84189C49-A4B2-4EDA-9337-94429A062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933825"/>
            <a:ext cx="4751387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17">
            <a:extLst>
              <a:ext uri="{FF2B5EF4-FFF2-40B4-BE49-F238E27FC236}">
                <a16:creationId xmlns:a16="http://schemas.microsoft.com/office/drawing/2014/main" id="{D34084A1-AB16-42BB-B6A7-78D9097E29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i="1"/>
              <a:t>Stomaco</a:t>
            </a:r>
            <a:endParaRPr lang="it-IT" altLang="it-IT"/>
          </a:p>
        </p:txBody>
      </p:sp>
      <p:sp>
        <p:nvSpPr>
          <p:cNvPr id="24580" name="Rectangle 18">
            <a:extLst>
              <a:ext uri="{FF2B5EF4-FFF2-40B4-BE49-F238E27FC236}">
                <a16:creationId xmlns:a16="http://schemas.microsoft.com/office/drawing/2014/main" id="{9805FC09-9BBC-4592-9BF7-D42F9A19FCA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2852738"/>
            <a:ext cx="4038600" cy="820737"/>
          </a:xfrm>
        </p:spPr>
        <p:txBody>
          <a:bodyPr/>
          <a:lstStyle/>
          <a:p>
            <a:pPr eaLnBrk="1" hangingPunct="1"/>
            <a:r>
              <a:rPr lang="it-IT" altLang="it-IT" sz="2800">
                <a:solidFill>
                  <a:schemeClr val="folHlink"/>
                </a:solidFill>
              </a:rPr>
              <a:t>Parete anteriore</a:t>
            </a:r>
          </a:p>
        </p:txBody>
      </p:sp>
      <p:pic>
        <p:nvPicPr>
          <p:cNvPr id="24581" name="Picture 21">
            <a:extLst>
              <a:ext uri="{FF2B5EF4-FFF2-40B4-BE49-F238E27FC236}">
                <a16:creationId xmlns:a16="http://schemas.microsoft.com/office/drawing/2014/main" id="{6F3BFB15-C8CF-4E33-844A-287F22E76B43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625" y="1989138"/>
            <a:ext cx="2395538" cy="403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014C0646-80DB-4C67-8F19-D069F4690644}"/>
              </a:ext>
            </a:extLst>
          </p:cNvPr>
          <p:cNvSpPr/>
          <p:nvPr/>
        </p:nvSpPr>
        <p:spPr>
          <a:xfrm>
            <a:off x="0" y="0"/>
            <a:ext cx="9144000" cy="682942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>
            <a:extLst>
              <a:ext uri="{FF2B5EF4-FFF2-40B4-BE49-F238E27FC236}">
                <a16:creationId xmlns:a16="http://schemas.microsoft.com/office/drawing/2014/main" id="{33D9908E-7087-45AD-8E79-97661D566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013325"/>
            <a:ext cx="4032250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4">
            <a:extLst>
              <a:ext uri="{FF2B5EF4-FFF2-40B4-BE49-F238E27FC236}">
                <a16:creationId xmlns:a16="http://schemas.microsoft.com/office/drawing/2014/main" id="{457EE54D-8B3C-4DE8-8717-B2BC7C0021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 i="1"/>
              <a:t>Stomaco</a:t>
            </a:r>
          </a:p>
        </p:txBody>
      </p:sp>
      <p:sp>
        <p:nvSpPr>
          <p:cNvPr id="25604" name="Rectangle 5">
            <a:extLst>
              <a:ext uri="{FF2B5EF4-FFF2-40B4-BE49-F238E27FC236}">
                <a16:creationId xmlns:a16="http://schemas.microsoft.com/office/drawing/2014/main" id="{C373E800-AE27-4C0E-9244-FDFB59AB23C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1628775"/>
            <a:ext cx="4038600" cy="719138"/>
          </a:xfrm>
        </p:spPr>
        <p:txBody>
          <a:bodyPr/>
          <a:lstStyle/>
          <a:p>
            <a:pPr eaLnBrk="1" hangingPunct="1"/>
            <a:r>
              <a:rPr lang="it-IT" altLang="it-IT" sz="2800">
                <a:solidFill>
                  <a:schemeClr val="folHlink"/>
                </a:solidFill>
              </a:rPr>
              <a:t>Parete posteriore</a:t>
            </a:r>
          </a:p>
        </p:txBody>
      </p:sp>
      <p:pic>
        <p:nvPicPr>
          <p:cNvPr id="25605" name="Picture 13">
            <a:extLst>
              <a:ext uri="{FF2B5EF4-FFF2-40B4-BE49-F238E27FC236}">
                <a16:creationId xmlns:a16="http://schemas.microsoft.com/office/drawing/2014/main" id="{B8BB4978-F666-409B-A894-56B13D1E99D9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2492375"/>
            <a:ext cx="4032250" cy="2527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6072" name="Picture 8">
            <a:extLst>
              <a:ext uri="{FF2B5EF4-FFF2-40B4-BE49-F238E27FC236}">
                <a16:creationId xmlns:a16="http://schemas.microsoft.com/office/drawing/2014/main" id="{6DACE9E3-2999-463C-AE66-DEF156AFD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317625"/>
            <a:ext cx="338455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9DF326BB-FAB1-4E36-97F7-C036E281CF30}"/>
              </a:ext>
            </a:extLst>
          </p:cNvPr>
          <p:cNvSpPr/>
          <p:nvPr/>
        </p:nvSpPr>
        <p:spPr>
          <a:xfrm>
            <a:off x="0" y="0"/>
            <a:ext cx="9144000" cy="682942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6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6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7">
            <a:extLst>
              <a:ext uri="{FF2B5EF4-FFF2-40B4-BE49-F238E27FC236}">
                <a16:creationId xmlns:a16="http://schemas.microsoft.com/office/drawing/2014/main" id="{1C5B4A6C-A143-4BF9-91DB-AA1F5A0304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 i="1"/>
              <a:t>Stomaco</a:t>
            </a:r>
          </a:p>
        </p:txBody>
      </p:sp>
      <p:sp>
        <p:nvSpPr>
          <p:cNvPr id="26627" name="Rectangle 18">
            <a:extLst>
              <a:ext uri="{FF2B5EF4-FFF2-40B4-BE49-F238E27FC236}">
                <a16:creationId xmlns:a16="http://schemas.microsoft.com/office/drawing/2014/main" id="{6890BA33-3A71-4B30-AA2F-CA8EFA667EF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971550" y="1989138"/>
            <a:ext cx="4038600" cy="676275"/>
          </a:xfrm>
        </p:spPr>
        <p:txBody>
          <a:bodyPr/>
          <a:lstStyle/>
          <a:p>
            <a:pPr eaLnBrk="1" hangingPunct="1"/>
            <a:r>
              <a:rPr lang="it-IT" altLang="it-IT" sz="2800">
                <a:solidFill>
                  <a:schemeClr val="folHlink"/>
                </a:solidFill>
              </a:rPr>
              <a:t>Piccola curvatura</a:t>
            </a:r>
          </a:p>
        </p:txBody>
      </p:sp>
      <p:pic>
        <p:nvPicPr>
          <p:cNvPr id="26628" name="Picture 22">
            <a:extLst>
              <a:ext uri="{FF2B5EF4-FFF2-40B4-BE49-F238E27FC236}">
                <a16:creationId xmlns:a16="http://schemas.microsoft.com/office/drawing/2014/main" id="{31B4A51D-F25A-414D-9BDD-1030293F2709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4868863"/>
            <a:ext cx="3887788" cy="1438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9" name="Picture 26">
            <a:extLst>
              <a:ext uri="{FF2B5EF4-FFF2-40B4-BE49-F238E27FC236}">
                <a16:creationId xmlns:a16="http://schemas.microsoft.com/office/drawing/2014/main" id="{E9147399-184D-4BCF-A54F-D8298E096F4E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lum bright="6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7"/>
          <a:stretch>
            <a:fillRect/>
          </a:stretch>
        </p:blipFill>
        <p:spPr>
          <a:xfrm>
            <a:off x="5076825" y="2057400"/>
            <a:ext cx="2752725" cy="4251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30" name="Picture 28">
            <a:extLst>
              <a:ext uri="{FF2B5EF4-FFF2-40B4-BE49-F238E27FC236}">
                <a16:creationId xmlns:a16="http://schemas.microsoft.com/office/drawing/2014/main" id="{A2946192-B75B-40F4-B019-DE08FE982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1"/>
          <a:stretch>
            <a:fillRect/>
          </a:stretch>
        </p:blipFill>
        <p:spPr bwMode="auto">
          <a:xfrm>
            <a:off x="2771775" y="3213100"/>
            <a:ext cx="2087563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30">
            <a:extLst>
              <a:ext uri="{FF2B5EF4-FFF2-40B4-BE49-F238E27FC236}">
                <a16:creationId xmlns:a16="http://schemas.microsoft.com/office/drawing/2014/main" id="{E1B5AF14-5BFD-41F9-8E8F-C127DE5E0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1" b="2158"/>
          <a:stretch>
            <a:fillRect/>
          </a:stretch>
        </p:blipFill>
        <p:spPr bwMode="auto">
          <a:xfrm>
            <a:off x="971550" y="3213100"/>
            <a:ext cx="180181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7966CF7F-9625-49E1-8E4F-7ED1557D429B}"/>
              </a:ext>
            </a:extLst>
          </p:cNvPr>
          <p:cNvSpPr/>
          <p:nvPr/>
        </p:nvSpPr>
        <p:spPr>
          <a:xfrm>
            <a:off x="0" y="0"/>
            <a:ext cx="9144000" cy="682942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9">
            <a:extLst>
              <a:ext uri="{FF2B5EF4-FFF2-40B4-BE49-F238E27FC236}">
                <a16:creationId xmlns:a16="http://schemas.microsoft.com/office/drawing/2014/main" id="{2E3A6694-B3B2-4855-9410-72A2623DEB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 i="1"/>
              <a:t>Stomaco</a:t>
            </a:r>
          </a:p>
        </p:txBody>
      </p:sp>
      <p:sp>
        <p:nvSpPr>
          <p:cNvPr id="27651" name="Rectangle 5">
            <a:extLst>
              <a:ext uri="{FF2B5EF4-FFF2-40B4-BE49-F238E27FC236}">
                <a16:creationId xmlns:a16="http://schemas.microsoft.com/office/drawing/2014/main" id="{9D584F3A-E8C6-4C73-AF2F-381BCA41F5D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042988" y="1773238"/>
            <a:ext cx="4038600" cy="1468437"/>
          </a:xfrm>
        </p:spPr>
        <p:txBody>
          <a:bodyPr/>
          <a:lstStyle/>
          <a:p>
            <a:pPr eaLnBrk="1" hangingPunct="1">
              <a:buFontTx/>
              <a:buNone/>
            </a:pPr>
            <a:endParaRPr lang="it-IT" altLang="it-IT" sz="2800"/>
          </a:p>
          <a:p>
            <a:pPr eaLnBrk="1" hangingPunct="1"/>
            <a:r>
              <a:rPr lang="it-IT" altLang="it-IT" sz="2800">
                <a:solidFill>
                  <a:schemeClr val="folHlink"/>
                </a:solidFill>
              </a:rPr>
              <a:t>Grande curvatura</a:t>
            </a:r>
          </a:p>
        </p:txBody>
      </p:sp>
      <p:pic>
        <p:nvPicPr>
          <p:cNvPr id="27652" name="Picture 6">
            <a:extLst>
              <a:ext uri="{FF2B5EF4-FFF2-40B4-BE49-F238E27FC236}">
                <a16:creationId xmlns:a16="http://schemas.microsoft.com/office/drawing/2014/main" id="{C53DF481-198D-41CB-A334-BEDC48267E3D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3330575"/>
            <a:ext cx="3817937" cy="1416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3" name="Picture 8">
            <a:extLst>
              <a:ext uri="{FF2B5EF4-FFF2-40B4-BE49-F238E27FC236}">
                <a16:creationId xmlns:a16="http://schemas.microsoft.com/office/drawing/2014/main" id="{A0951980-53C0-460B-8D82-EBBBC1C3D7E9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7"/>
          <a:stretch>
            <a:fillRect/>
          </a:stretch>
        </p:blipFill>
        <p:spPr>
          <a:xfrm>
            <a:off x="5219700" y="2133600"/>
            <a:ext cx="2830513" cy="417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4" name="Picture 12">
            <a:extLst>
              <a:ext uri="{FF2B5EF4-FFF2-40B4-BE49-F238E27FC236}">
                <a16:creationId xmlns:a16="http://schemas.microsoft.com/office/drawing/2014/main" id="{833A32E4-737F-4A31-B2E7-FA1419034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724400"/>
            <a:ext cx="1774825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3">
            <a:extLst>
              <a:ext uri="{FF2B5EF4-FFF2-40B4-BE49-F238E27FC236}">
                <a16:creationId xmlns:a16="http://schemas.microsoft.com/office/drawing/2014/main" id="{86CD6C0D-736A-45F6-BFB4-B68F2C361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3" b="7565"/>
          <a:stretch>
            <a:fillRect/>
          </a:stretch>
        </p:blipFill>
        <p:spPr bwMode="auto">
          <a:xfrm>
            <a:off x="2843213" y="4724400"/>
            <a:ext cx="2017712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154C22EB-673A-4C95-B5CC-1DBC81E7869A}"/>
              </a:ext>
            </a:extLst>
          </p:cNvPr>
          <p:cNvSpPr/>
          <p:nvPr/>
        </p:nvSpPr>
        <p:spPr>
          <a:xfrm>
            <a:off x="0" y="0"/>
            <a:ext cx="9144000" cy="682942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5">
            <a:extLst>
              <a:ext uri="{FF2B5EF4-FFF2-40B4-BE49-F238E27FC236}">
                <a16:creationId xmlns:a16="http://schemas.microsoft.com/office/drawing/2014/main" id="{EC925DDA-EED3-4981-B49C-140908644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8" r="62350"/>
          <a:stretch>
            <a:fillRect/>
          </a:stretch>
        </p:blipFill>
        <p:spPr bwMode="auto">
          <a:xfrm>
            <a:off x="3563938" y="3716338"/>
            <a:ext cx="26638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17">
            <a:extLst>
              <a:ext uri="{FF2B5EF4-FFF2-40B4-BE49-F238E27FC236}">
                <a16:creationId xmlns:a16="http://schemas.microsoft.com/office/drawing/2014/main" id="{9F8E119C-A604-408A-81F6-68F3A76E1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31" r="5031"/>
          <a:stretch>
            <a:fillRect/>
          </a:stretch>
        </p:blipFill>
        <p:spPr bwMode="auto">
          <a:xfrm>
            <a:off x="3563938" y="1773238"/>
            <a:ext cx="2663825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21">
            <a:extLst>
              <a:ext uri="{FF2B5EF4-FFF2-40B4-BE49-F238E27FC236}">
                <a16:creationId xmlns:a16="http://schemas.microsoft.com/office/drawing/2014/main" id="{C81AB988-DBBE-452D-AEE7-DB4E8DE786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 i="1"/>
              <a:t>Stomaco</a:t>
            </a:r>
          </a:p>
        </p:txBody>
      </p:sp>
      <p:sp>
        <p:nvSpPr>
          <p:cNvPr id="28677" name="Rectangle 22">
            <a:extLst>
              <a:ext uri="{FF2B5EF4-FFF2-40B4-BE49-F238E27FC236}">
                <a16:creationId xmlns:a16="http://schemas.microsoft.com/office/drawing/2014/main" id="{317240E2-3E2C-43C3-AEDC-3880F202FD7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844675"/>
            <a:ext cx="3251200" cy="1108075"/>
          </a:xfrm>
        </p:spPr>
        <p:txBody>
          <a:bodyPr/>
          <a:lstStyle/>
          <a:p>
            <a:pPr eaLnBrk="1" hangingPunct="1"/>
            <a:r>
              <a:rPr lang="it-IT" altLang="it-IT" sz="2800">
                <a:solidFill>
                  <a:schemeClr val="folHlink"/>
                </a:solidFill>
              </a:rPr>
              <a:t>Fondo gastrico</a:t>
            </a:r>
          </a:p>
        </p:txBody>
      </p:sp>
      <p:pic>
        <p:nvPicPr>
          <p:cNvPr id="28678" name="Picture 24">
            <a:extLst>
              <a:ext uri="{FF2B5EF4-FFF2-40B4-BE49-F238E27FC236}">
                <a16:creationId xmlns:a16="http://schemas.microsoft.com/office/drawing/2014/main" id="{75292A5A-6EC7-44F0-BE98-074CB6CFBCB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45"/>
          <a:stretch>
            <a:fillRect/>
          </a:stretch>
        </p:blipFill>
        <p:spPr>
          <a:xfrm>
            <a:off x="6516688" y="3176588"/>
            <a:ext cx="2573337" cy="3660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9" name="Picture 26">
            <a:extLst>
              <a:ext uri="{FF2B5EF4-FFF2-40B4-BE49-F238E27FC236}">
                <a16:creationId xmlns:a16="http://schemas.microsoft.com/office/drawing/2014/main" id="{0E038899-125F-4DA9-BE09-A8F2F6135D59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8"/>
          <a:stretch>
            <a:fillRect/>
          </a:stretch>
        </p:blipFill>
        <p:spPr>
          <a:xfrm>
            <a:off x="250825" y="3500438"/>
            <a:ext cx="3241675" cy="2709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80" name="Picture 8">
            <a:extLst>
              <a:ext uri="{FF2B5EF4-FFF2-40B4-BE49-F238E27FC236}">
                <a16:creationId xmlns:a16="http://schemas.microsoft.com/office/drawing/2014/main" id="{009390F1-B0B5-459C-A19C-C1D3369C9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1"/>
          <a:stretch>
            <a:fillRect/>
          </a:stretch>
        </p:blipFill>
        <p:spPr bwMode="auto">
          <a:xfrm>
            <a:off x="6516688" y="33338"/>
            <a:ext cx="2573337" cy="32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D431DD48-AAAB-4EF2-86E3-9DA59F04E371}"/>
              </a:ext>
            </a:extLst>
          </p:cNvPr>
          <p:cNvSpPr/>
          <p:nvPr/>
        </p:nvSpPr>
        <p:spPr>
          <a:xfrm>
            <a:off x="0" y="0"/>
            <a:ext cx="9144000" cy="682942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>
            <a:extLst>
              <a:ext uri="{FF2B5EF4-FFF2-40B4-BE49-F238E27FC236}">
                <a16:creationId xmlns:a16="http://schemas.microsoft.com/office/drawing/2014/main" id="{09B9A095-BAB0-4A27-A774-0AF9F3569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55"/>
          <a:stretch>
            <a:fillRect/>
          </a:stretch>
        </p:blipFill>
        <p:spPr bwMode="auto">
          <a:xfrm>
            <a:off x="6372225" y="1557338"/>
            <a:ext cx="20828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17">
            <a:extLst>
              <a:ext uri="{FF2B5EF4-FFF2-40B4-BE49-F238E27FC236}">
                <a16:creationId xmlns:a16="http://schemas.microsoft.com/office/drawing/2014/main" id="{494681F2-8858-4747-98F0-6BFDB334D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33" r="22478"/>
          <a:stretch>
            <a:fillRect/>
          </a:stretch>
        </p:blipFill>
        <p:spPr bwMode="auto">
          <a:xfrm>
            <a:off x="6372225" y="3789363"/>
            <a:ext cx="211137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18">
            <a:extLst>
              <a:ext uri="{FF2B5EF4-FFF2-40B4-BE49-F238E27FC236}">
                <a16:creationId xmlns:a16="http://schemas.microsoft.com/office/drawing/2014/main" id="{DAAAFBEF-FA5D-4220-850D-3206CB0288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eaLnBrk="1" hangingPunct="1"/>
            <a:r>
              <a:rPr lang="it-IT" altLang="it-IT" sz="4000" i="1"/>
              <a:t>Stomaco</a:t>
            </a:r>
            <a:r>
              <a:rPr lang="it-IT" altLang="it-IT" i="1"/>
              <a:t> </a:t>
            </a:r>
          </a:p>
        </p:txBody>
      </p:sp>
      <p:sp>
        <p:nvSpPr>
          <p:cNvPr id="29701" name="Rectangle 19">
            <a:extLst>
              <a:ext uri="{FF2B5EF4-FFF2-40B4-BE49-F238E27FC236}">
                <a16:creationId xmlns:a16="http://schemas.microsoft.com/office/drawing/2014/main" id="{2D1D7CBF-3661-46FD-8F03-996EA1378E1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3213100"/>
            <a:ext cx="2808288" cy="1800225"/>
          </a:xfrm>
        </p:spPr>
        <p:txBody>
          <a:bodyPr/>
          <a:lstStyle/>
          <a:p>
            <a:pPr eaLnBrk="1" hangingPunct="1"/>
            <a:r>
              <a:rPr lang="it-IT" altLang="it-IT" sz="2800">
                <a:solidFill>
                  <a:schemeClr val="folHlink"/>
                </a:solidFill>
              </a:rPr>
              <a:t>Spazio retrogastrico</a:t>
            </a:r>
          </a:p>
        </p:txBody>
      </p:sp>
      <p:pic>
        <p:nvPicPr>
          <p:cNvPr id="29702" name="Picture 23">
            <a:extLst>
              <a:ext uri="{FF2B5EF4-FFF2-40B4-BE49-F238E27FC236}">
                <a16:creationId xmlns:a16="http://schemas.microsoft.com/office/drawing/2014/main" id="{CFF172DD-B109-4FCB-8423-E576D61AADAE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1557338"/>
            <a:ext cx="3201988" cy="5111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1ECE8034-CD1B-48BE-A762-DAE3570B53B7}"/>
              </a:ext>
            </a:extLst>
          </p:cNvPr>
          <p:cNvSpPr/>
          <p:nvPr/>
        </p:nvSpPr>
        <p:spPr>
          <a:xfrm>
            <a:off x="0" y="0"/>
            <a:ext cx="9144000" cy="682942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>
            <a:extLst>
              <a:ext uri="{FF2B5EF4-FFF2-40B4-BE49-F238E27FC236}">
                <a16:creationId xmlns:a16="http://schemas.microsoft.com/office/drawing/2014/main" id="{E994F3A5-1F51-45B9-BDBD-3CD2808E3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 r="3030" b="4837"/>
          <a:stretch>
            <a:fillRect/>
          </a:stretch>
        </p:blipFill>
        <p:spPr bwMode="auto">
          <a:xfrm>
            <a:off x="250825" y="1989138"/>
            <a:ext cx="3963988" cy="23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7">
            <a:extLst>
              <a:ext uri="{FF2B5EF4-FFF2-40B4-BE49-F238E27FC236}">
                <a16:creationId xmlns:a16="http://schemas.microsoft.com/office/drawing/2014/main" id="{FF0F3F49-F330-4553-A200-4A8E449F9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" b="2184"/>
          <a:stretch>
            <a:fillRect/>
          </a:stretch>
        </p:blipFill>
        <p:spPr bwMode="auto">
          <a:xfrm>
            <a:off x="4211638" y="2060575"/>
            <a:ext cx="4572000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9">
            <a:extLst>
              <a:ext uri="{FF2B5EF4-FFF2-40B4-BE49-F238E27FC236}">
                <a16:creationId xmlns:a16="http://schemas.microsoft.com/office/drawing/2014/main" id="{A3F0FDF5-549C-4058-873B-F69A6FF12E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 i="1"/>
              <a:t>Stomaco</a:t>
            </a:r>
            <a:br>
              <a:rPr lang="it-IT" altLang="it-IT" sz="4000"/>
            </a:br>
            <a:r>
              <a:rPr lang="it-IT" altLang="it-IT" sz="2400" b="1">
                <a:solidFill>
                  <a:schemeClr val="folHlink"/>
                </a:solidFill>
              </a:rPr>
              <a:t>pliche</a:t>
            </a:r>
            <a:endParaRPr lang="it-IT" altLang="it-IT" sz="2400" b="1"/>
          </a:p>
        </p:txBody>
      </p:sp>
      <p:pic>
        <p:nvPicPr>
          <p:cNvPr id="30725" name="Picture 10">
            <a:extLst>
              <a:ext uri="{FF2B5EF4-FFF2-40B4-BE49-F238E27FC236}">
                <a16:creationId xmlns:a16="http://schemas.microsoft.com/office/drawing/2014/main" id="{796D93FC-2B8D-4E4C-90A4-EC28A830DD6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3" b="7565"/>
          <a:stretch>
            <a:fillRect/>
          </a:stretch>
        </p:blipFill>
        <p:spPr>
          <a:xfrm>
            <a:off x="2339975" y="4292600"/>
            <a:ext cx="1905000" cy="1512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6" name="Picture 14">
            <a:extLst>
              <a:ext uri="{FF2B5EF4-FFF2-40B4-BE49-F238E27FC236}">
                <a16:creationId xmlns:a16="http://schemas.microsoft.com/office/drawing/2014/main" id="{DAE62184-3AA1-4099-BF4A-1715C8084DCC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0"/>
          <a:stretch>
            <a:fillRect/>
          </a:stretch>
        </p:blipFill>
        <p:spPr>
          <a:xfrm>
            <a:off x="250825" y="4292600"/>
            <a:ext cx="2125663" cy="1512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61C5C92C-7F5D-4566-8BED-9993C42FAA16}"/>
              </a:ext>
            </a:extLst>
          </p:cNvPr>
          <p:cNvSpPr/>
          <p:nvPr/>
        </p:nvSpPr>
        <p:spPr>
          <a:xfrm>
            <a:off x="0" y="0"/>
            <a:ext cx="9144000" cy="682942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olo 1">
            <a:extLst>
              <a:ext uri="{FF2B5EF4-FFF2-40B4-BE49-F238E27FC236}">
                <a16:creationId xmlns:a16="http://schemas.microsoft.com/office/drawing/2014/main" id="{590499A3-6FF9-457E-8D67-D1AB5341CE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2400" b="1">
                <a:solidFill>
                  <a:srgbClr val="FFFF00"/>
                </a:solidFill>
                <a:latin typeface="Trebuchet MS" panose="020B0603020202020204" pitchFamily="34" charset="0"/>
                <a:hlinkClick r:id="rId2" tooltip="apre sito trovanorme salute"/>
              </a:rPr>
              <a:t>Decreto Ministero della salute 18 ottobre 2012</a:t>
            </a:r>
            <a:r>
              <a:rPr lang="it-IT" altLang="it-IT" sz="2400">
                <a:solidFill>
                  <a:srgbClr val="FFFF00"/>
                </a:solidFill>
                <a:latin typeface="Trebuchet MS" panose="020B0603020202020204" pitchFamily="34" charset="0"/>
              </a:rPr>
              <a:t> </a:t>
            </a:r>
            <a:br>
              <a:rPr lang="it-IT" altLang="it-IT" sz="2400">
                <a:solidFill>
                  <a:srgbClr val="FFFF00"/>
                </a:solidFill>
                <a:latin typeface="Trebuchet MS" panose="020B0603020202020204" pitchFamily="34" charset="0"/>
              </a:rPr>
            </a:br>
            <a:r>
              <a:rPr lang="it-IT" altLang="it-IT" sz="1800">
                <a:solidFill>
                  <a:srgbClr val="FFFF00"/>
                </a:solidFill>
                <a:latin typeface="Trebuchet MS" panose="020B0603020202020204" pitchFamily="34" charset="0"/>
              </a:rPr>
              <a:t>tariffe nazionali massime di riferimento per la remunerazione delle prestazioni di assistenza ospedaliera per acuti (</a:t>
            </a:r>
            <a:r>
              <a:rPr lang="it-IT" altLang="it-IT" sz="1800" b="1">
                <a:solidFill>
                  <a:srgbClr val="FFFF00"/>
                </a:solidFill>
                <a:latin typeface="Trebuchet MS" panose="020B0603020202020204" pitchFamily="34" charset="0"/>
                <a:hlinkClick r:id="rId3" tooltip="apre sito trovanorme salute"/>
              </a:rPr>
              <a:t>allegato 1</a:t>
            </a:r>
            <a:r>
              <a:rPr lang="it-IT" altLang="it-IT" sz="1800">
                <a:solidFill>
                  <a:srgbClr val="FFFF00"/>
                </a:solidFill>
                <a:latin typeface="Trebuchet MS" panose="020B0603020202020204" pitchFamily="34" charset="0"/>
              </a:rPr>
              <a:t>), di assistenza ospedaliera di riabilitazione e di lungodegenza post acuzie (</a:t>
            </a:r>
            <a:r>
              <a:rPr lang="it-IT" altLang="it-IT" sz="1800" b="1">
                <a:solidFill>
                  <a:srgbClr val="FFFF00"/>
                </a:solidFill>
                <a:latin typeface="Trebuchet MS" panose="020B0603020202020204" pitchFamily="34" charset="0"/>
                <a:hlinkClick r:id="rId4" tooltip="apre sito trovanorme salute"/>
              </a:rPr>
              <a:t>allegato 2</a:t>
            </a:r>
            <a:r>
              <a:rPr lang="it-IT" altLang="it-IT" sz="1800">
                <a:solidFill>
                  <a:srgbClr val="FFFF00"/>
                </a:solidFill>
                <a:latin typeface="Trebuchet MS" panose="020B0603020202020204" pitchFamily="34" charset="0"/>
              </a:rPr>
              <a:t>) e di assistenza </a:t>
            </a:r>
            <a:r>
              <a:rPr lang="it-IT" altLang="it-IT" sz="1800" b="1">
                <a:solidFill>
                  <a:schemeClr val="tx1"/>
                </a:solidFill>
                <a:latin typeface="Trebuchet MS" panose="020B0603020202020204" pitchFamily="34" charset="0"/>
              </a:rPr>
              <a:t>specialistica ambulatoriale </a:t>
            </a:r>
            <a:r>
              <a:rPr lang="it-IT" altLang="it-IT" sz="1800">
                <a:solidFill>
                  <a:schemeClr val="tx1"/>
                </a:solidFill>
                <a:latin typeface="Trebuchet MS" panose="020B0603020202020204" pitchFamily="34" charset="0"/>
              </a:rPr>
              <a:t>(</a:t>
            </a:r>
            <a:r>
              <a:rPr lang="it-IT" altLang="it-IT" sz="1800" b="1">
                <a:solidFill>
                  <a:schemeClr val="tx1"/>
                </a:solidFill>
                <a:latin typeface="Trebuchet MS" panose="020B0603020202020204" pitchFamily="34" charset="0"/>
                <a:hlinkClick r:id="rId5" tooltip="apre sito trovanorme salute"/>
              </a:rPr>
              <a:t>allegato 3</a:t>
            </a:r>
            <a:r>
              <a:rPr lang="it-IT" altLang="it-IT" sz="1800" b="1">
                <a:solidFill>
                  <a:srgbClr val="FFFF00"/>
                </a:solidFill>
                <a:latin typeface="Trebuchet MS" panose="020B0603020202020204" pitchFamily="34" charset="0"/>
              </a:rPr>
              <a:t>)</a:t>
            </a:r>
            <a:endParaRPr lang="it-IT" altLang="it-IT" sz="2400">
              <a:solidFill>
                <a:srgbClr val="FFFF00"/>
              </a:solidFill>
            </a:endParaRPr>
          </a:p>
        </p:txBody>
      </p:sp>
      <p:pic>
        <p:nvPicPr>
          <p:cNvPr id="4099" name="Segnaposto contenuto 6">
            <a:extLst>
              <a:ext uri="{FF2B5EF4-FFF2-40B4-BE49-F238E27FC236}">
                <a16:creationId xmlns:a16="http://schemas.microsoft.com/office/drawing/2014/main" id="{EFB6E290-6627-458A-8157-442080D7A6F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638300"/>
            <a:ext cx="4038600" cy="5210175"/>
          </a:xfrm>
        </p:spPr>
      </p:pic>
      <p:sp>
        <p:nvSpPr>
          <p:cNvPr id="4100" name="Segnaposto contenuto 4">
            <a:extLst>
              <a:ext uri="{FF2B5EF4-FFF2-40B4-BE49-F238E27FC236}">
                <a16:creationId xmlns:a16="http://schemas.microsoft.com/office/drawing/2014/main" id="{B0438E70-870B-4BA8-84BD-9CE52335DDAF}"/>
              </a:ext>
            </a:extLst>
          </p:cNvPr>
          <p:cNvSpPr>
            <a:spLocks noGrp="1" noChangeArrowheads="1"/>
          </p:cNvSpPr>
          <p:nvPr>
            <p:ph sz="quarter" idx="3"/>
          </p:nvPr>
        </p:nvSpPr>
        <p:spPr>
          <a:xfrm>
            <a:off x="5651500" y="3429000"/>
            <a:ext cx="2232025" cy="2187575"/>
          </a:xfrm>
        </p:spPr>
        <p:txBody>
          <a:bodyPr/>
          <a:lstStyle/>
          <a:p>
            <a:r>
              <a:rPr lang="it-IT" altLang="it-IT"/>
              <a:t>87.62.2</a:t>
            </a:r>
          </a:p>
          <a:p>
            <a:r>
              <a:rPr lang="it-IT" altLang="it-IT"/>
              <a:t>87.62.3</a:t>
            </a:r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F3DAE8BB-AE89-47A1-B91D-48122E1BA188}"/>
              </a:ext>
            </a:extLst>
          </p:cNvPr>
          <p:cNvSpPr/>
          <p:nvPr/>
        </p:nvSpPr>
        <p:spPr>
          <a:xfrm>
            <a:off x="407988" y="4724400"/>
            <a:ext cx="995362" cy="36036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5FB6039B-91CD-4AE7-B83F-9C1837CBB57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260350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4000"/>
              <a:t>   </a:t>
            </a:r>
            <a:r>
              <a:rPr lang="it-IT" altLang="it-IT" sz="4000" i="1"/>
              <a:t>Stomaco</a:t>
            </a:r>
            <a:r>
              <a:rPr lang="it-IT" altLang="it-IT" sz="4000"/>
              <a:t> </a:t>
            </a:r>
            <a:br>
              <a:rPr lang="it-IT" altLang="it-IT" sz="4000"/>
            </a:br>
            <a:r>
              <a:rPr lang="it-IT" altLang="it-IT" sz="2800" b="1">
                <a:solidFill>
                  <a:schemeClr val="folHlink"/>
                </a:solidFill>
              </a:rPr>
              <a:t>areole</a:t>
            </a:r>
            <a:endParaRPr lang="it-IT" altLang="it-IT" sz="4000" b="1"/>
          </a:p>
        </p:txBody>
      </p:sp>
      <p:pic>
        <p:nvPicPr>
          <p:cNvPr id="243723" name="Picture 11">
            <a:extLst>
              <a:ext uri="{FF2B5EF4-FFF2-40B4-BE49-F238E27FC236}">
                <a16:creationId xmlns:a16="http://schemas.microsoft.com/office/drawing/2014/main" id="{2DD33A5A-CC8D-4E2F-8962-078D35311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3486150"/>
            <a:ext cx="4943475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24" name="Picture 12">
            <a:extLst>
              <a:ext uri="{FF2B5EF4-FFF2-40B4-BE49-F238E27FC236}">
                <a16:creationId xmlns:a16="http://schemas.microsoft.com/office/drawing/2014/main" id="{61CA4FB8-D195-4D9A-A612-B1AB649F3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-127000"/>
            <a:ext cx="2667000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913352FE-CADF-480E-A262-9D725AA5A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3" b="5788"/>
          <a:stretch>
            <a:fillRect/>
          </a:stretch>
        </p:blipFill>
        <p:spPr bwMode="auto">
          <a:xfrm>
            <a:off x="-14288" y="3151188"/>
            <a:ext cx="2695576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33CF19F2-3335-460E-AFD1-4CBB9CF4A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2719388"/>
            <a:ext cx="2971800" cy="410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1" name="Picture 4">
            <a:extLst>
              <a:ext uri="{FF2B5EF4-FFF2-40B4-BE49-F238E27FC236}">
                <a16:creationId xmlns:a16="http://schemas.microsoft.com/office/drawing/2014/main" id="{0FC3165F-7382-4082-94D2-8CDEE5AB0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" r="13661"/>
          <a:stretch>
            <a:fillRect/>
          </a:stretch>
        </p:blipFill>
        <p:spPr bwMode="auto">
          <a:xfrm>
            <a:off x="6076950" y="66675"/>
            <a:ext cx="306705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7E9254C3-030F-4EB3-8D9C-77C33365427B}"/>
              </a:ext>
            </a:extLst>
          </p:cNvPr>
          <p:cNvSpPr/>
          <p:nvPr/>
        </p:nvSpPr>
        <p:spPr>
          <a:xfrm>
            <a:off x="0" y="0"/>
            <a:ext cx="9144000" cy="682942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3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3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3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3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45FA1DF6-1082-450A-A693-D4852F6BCEE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260350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4000"/>
              <a:t> </a:t>
            </a:r>
            <a:r>
              <a:rPr lang="it-IT" altLang="it-IT" sz="4000" i="1"/>
              <a:t>Stomaco</a:t>
            </a:r>
            <a:br>
              <a:rPr lang="it-IT" altLang="it-IT" sz="4000"/>
            </a:br>
            <a:r>
              <a:rPr lang="it-IT" altLang="it-IT" sz="2800" b="1">
                <a:solidFill>
                  <a:schemeClr val="folHlink"/>
                </a:solidFill>
              </a:rPr>
              <a:t>elasticità </a:t>
            </a:r>
            <a:endParaRPr lang="it-IT" altLang="it-IT" sz="4000" b="1"/>
          </a:p>
        </p:txBody>
      </p:sp>
      <p:pic>
        <p:nvPicPr>
          <p:cNvPr id="253959" name="Picture 7">
            <a:extLst>
              <a:ext uri="{FF2B5EF4-FFF2-40B4-BE49-F238E27FC236}">
                <a16:creationId xmlns:a16="http://schemas.microsoft.com/office/drawing/2014/main" id="{0B3F8612-5BC5-44E8-8759-AD0155F0F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8" t="8771" r="5878" b="13872"/>
          <a:stretch>
            <a:fillRect/>
          </a:stretch>
        </p:blipFill>
        <p:spPr bwMode="auto">
          <a:xfrm>
            <a:off x="454025" y="3760788"/>
            <a:ext cx="4213225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3967" name="Picture 15">
            <a:extLst>
              <a:ext uri="{FF2B5EF4-FFF2-40B4-BE49-F238E27FC236}">
                <a16:creationId xmlns:a16="http://schemas.microsoft.com/office/drawing/2014/main" id="{17F60875-1855-45AB-A092-BB40A1EE1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1382713"/>
            <a:ext cx="3644900" cy="550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3970" name="Picture 18">
            <a:extLst>
              <a:ext uri="{FF2B5EF4-FFF2-40B4-BE49-F238E27FC236}">
                <a16:creationId xmlns:a16="http://schemas.microsoft.com/office/drawing/2014/main" id="{A84CAC7E-5CAD-4819-B457-A6CB9CBD0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3" t="20180" r="23381"/>
          <a:stretch>
            <a:fillRect/>
          </a:stretch>
        </p:blipFill>
        <p:spPr bwMode="auto">
          <a:xfrm>
            <a:off x="7761288" y="1306513"/>
            <a:ext cx="1109662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6">
            <a:extLst>
              <a:ext uri="{FF2B5EF4-FFF2-40B4-BE49-F238E27FC236}">
                <a16:creationId xmlns:a16="http://schemas.microsoft.com/office/drawing/2014/main" id="{891487D5-3CAB-4ADD-AED9-C88DE3EDB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358900"/>
            <a:ext cx="4167188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831D1BFA-01F4-4DD1-9FE8-3FF74BEAA658}"/>
              </a:ext>
            </a:extLst>
          </p:cNvPr>
          <p:cNvSpPr/>
          <p:nvPr/>
        </p:nvSpPr>
        <p:spPr>
          <a:xfrm>
            <a:off x="0" y="0"/>
            <a:ext cx="9144000" cy="682942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3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3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3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3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39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39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>
            <a:extLst>
              <a:ext uri="{FF2B5EF4-FFF2-40B4-BE49-F238E27FC236}">
                <a16:creationId xmlns:a16="http://schemas.microsoft.com/office/drawing/2014/main" id="{1C92EE43-3B54-4647-98DD-6B2E2DE7C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797425"/>
            <a:ext cx="532765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7">
            <a:extLst>
              <a:ext uri="{FF2B5EF4-FFF2-40B4-BE49-F238E27FC236}">
                <a16:creationId xmlns:a16="http://schemas.microsoft.com/office/drawing/2014/main" id="{BEC2CE58-C8AE-4025-B025-5D4447F2045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2852738"/>
            <a:ext cx="2819400" cy="1612900"/>
          </a:xfrm>
        </p:spPr>
        <p:txBody>
          <a:bodyPr/>
          <a:lstStyle/>
          <a:p>
            <a:pPr eaLnBrk="1" hangingPunct="1"/>
            <a:r>
              <a:rPr lang="it-IT" altLang="it-IT" sz="2400">
                <a:solidFill>
                  <a:schemeClr val="folHlink"/>
                </a:solidFill>
              </a:rPr>
              <a:t>Antro gastrico </a:t>
            </a:r>
          </a:p>
          <a:p>
            <a:pPr eaLnBrk="1" hangingPunct="1"/>
            <a:r>
              <a:rPr lang="it-IT" altLang="it-IT" sz="2400">
                <a:solidFill>
                  <a:schemeClr val="folHlink"/>
                </a:solidFill>
              </a:rPr>
              <a:t>Piloro</a:t>
            </a:r>
          </a:p>
          <a:p>
            <a:pPr eaLnBrk="1" hangingPunct="1"/>
            <a:r>
              <a:rPr lang="it-IT" altLang="it-IT" sz="2400">
                <a:solidFill>
                  <a:schemeClr val="folHlink"/>
                </a:solidFill>
              </a:rPr>
              <a:t>Bulbo duodenale</a:t>
            </a:r>
          </a:p>
        </p:txBody>
      </p:sp>
      <p:pic>
        <p:nvPicPr>
          <p:cNvPr id="86025" name="Picture 9">
            <a:extLst>
              <a:ext uri="{FF2B5EF4-FFF2-40B4-BE49-F238E27FC236}">
                <a16:creationId xmlns:a16="http://schemas.microsoft.com/office/drawing/2014/main" id="{830794EB-2428-437F-B90A-E004A94C469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lum bright="12000" contrast="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6325" y="1916113"/>
            <a:ext cx="2422525" cy="4608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7" name="Rectangle 19">
            <a:extLst>
              <a:ext uri="{FF2B5EF4-FFF2-40B4-BE49-F238E27FC236}">
                <a16:creationId xmlns:a16="http://schemas.microsoft.com/office/drawing/2014/main" id="{BC5DCA6C-05CC-4418-92C9-2B943EEEE4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 i="1"/>
              <a:t>Ansa duodenale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258204F-BB9F-402D-8935-7F148EF50D13}"/>
              </a:ext>
            </a:extLst>
          </p:cNvPr>
          <p:cNvSpPr/>
          <p:nvPr/>
        </p:nvSpPr>
        <p:spPr>
          <a:xfrm>
            <a:off x="0" y="0"/>
            <a:ext cx="9144000" cy="6829425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251911" name="Picture 7">
            <a:extLst>
              <a:ext uri="{FF2B5EF4-FFF2-40B4-BE49-F238E27FC236}">
                <a16:creationId xmlns:a16="http://schemas.microsoft.com/office/drawing/2014/main" id="{A1BA00CE-8EE1-4E9D-936C-626C77A3A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0013"/>
            <a:ext cx="2476500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912" name="Picture 8">
            <a:extLst>
              <a:ext uri="{FF2B5EF4-FFF2-40B4-BE49-F238E27FC236}">
                <a16:creationId xmlns:a16="http://schemas.microsoft.com/office/drawing/2014/main" id="{F20F0EBE-7E0A-42B7-95C7-0D64B8CF3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5"/>
          <a:stretch>
            <a:fillRect/>
          </a:stretch>
        </p:blipFill>
        <p:spPr bwMode="auto">
          <a:xfrm>
            <a:off x="3432175" y="2428875"/>
            <a:ext cx="2676525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1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1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51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0E713D92-2BC3-4DF2-9EC7-32ACFD8F7A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 i="1"/>
              <a:t>Ansa duodenale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EACEA264-95D4-4D30-AD06-D7BCF61CB3C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98475" y="1500188"/>
            <a:ext cx="3024188" cy="10064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altLang="it-IT" b="1">
                <a:solidFill>
                  <a:schemeClr val="folHlink"/>
                </a:solidFill>
              </a:rPr>
              <a:t>Colecisti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altLang="it-IT" b="1">
                <a:solidFill>
                  <a:schemeClr val="folHlink"/>
                </a:solidFill>
              </a:rPr>
              <a:t>Coledoco</a:t>
            </a:r>
          </a:p>
          <a:p>
            <a:pPr eaLnBrk="1" hangingPunct="1">
              <a:lnSpc>
                <a:spcPct val="80000"/>
              </a:lnSpc>
            </a:pPr>
            <a:endParaRPr lang="it-IT" altLang="it-IT" b="1">
              <a:solidFill>
                <a:schemeClr val="folHlink"/>
              </a:solidFill>
            </a:endParaRPr>
          </a:p>
        </p:txBody>
      </p:sp>
      <p:pic>
        <p:nvPicPr>
          <p:cNvPr id="34820" name="Picture 8">
            <a:extLst>
              <a:ext uri="{FF2B5EF4-FFF2-40B4-BE49-F238E27FC236}">
                <a16:creationId xmlns:a16="http://schemas.microsoft.com/office/drawing/2014/main" id="{29035A06-ECFF-420A-A4D1-C9F0AC13B82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2325" y="4365625"/>
            <a:ext cx="1930400" cy="2376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1" name="Picture 9">
            <a:extLst>
              <a:ext uri="{FF2B5EF4-FFF2-40B4-BE49-F238E27FC236}">
                <a16:creationId xmlns:a16="http://schemas.microsoft.com/office/drawing/2014/main" id="{02D9C01C-61EB-403C-989E-BACB1A1423F2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12963" y="4365625"/>
            <a:ext cx="1177925" cy="2376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2" name="Picture 10">
            <a:extLst>
              <a:ext uri="{FF2B5EF4-FFF2-40B4-BE49-F238E27FC236}">
                <a16:creationId xmlns:a16="http://schemas.microsoft.com/office/drawing/2014/main" id="{F7E6E641-3D51-4A62-835C-BEDD51F56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4365625"/>
            <a:ext cx="1960562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1">
            <a:extLst>
              <a:ext uri="{FF2B5EF4-FFF2-40B4-BE49-F238E27FC236}">
                <a16:creationId xmlns:a16="http://schemas.microsoft.com/office/drawing/2014/main" id="{7302BC76-EB8F-4552-A036-135761F40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419350"/>
            <a:ext cx="246697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3BD6CC8E-075F-410C-87F5-3AC441D5204E}"/>
              </a:ext>
            </a:extLst>
          </p:cNvPr>
          <p:cNvSpPr/>
          <p:nvPr/>
        </p:nvSpPr>
        <p:spPr>
          <a:xfrm>
            <a:off x="0" y="0"/>
            <a:ext cx="9144000" cy="6829425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4825" name="Rectangle 27">
            <a:extLst>
              <a:ext uri="{FF2B5EF4-FFF2-40B4-BE49-F238E27FC236}">
                <a16:creationId xmlns:a16="http://schemas.microsoft.com/office/drawing/2014/main" id="{10CFB745-FC88-455B-9CAD-3977BB5D2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2439988"/>
            <a:ext cx="4038600" cy="8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2400">
                <a:solidFill>
                  <a:schemeClr val="folHlink"/>
                </a:solidFill>
              </a:rPr>
              <a:t>Ligamento colecisto-duodeno-epiploico</a:t>
            </a:r>
          </a:p>
        </p:txBody>
      </p:sp>
      <p:pic>
        <p:nvPicPr>
          <p:cNvPr id="34826" name="Picture 29">
            <a:extLst>
              <a:ext uri="{FF2B5EF4-FFF2-40B4-BE49-F238E27FC236}">
                <a16:creationId xmlns:a16="http://schemas.microsoft.com/office/drawing/2014/main" id="{3BE9522F-5BD3-4086-B4B0-0B8CE45D6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113" y="1422400"/>
            <a:ext cx="3024187" cy="287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7" name="Picture 30">
            <a:extLst>
              <a:ext uri="{FF2B5EF4-FFF2-40B4-BE49-F238E27FC236}">
                <a16:creationId xmlns:a16="http://schemas.microsoft.com/office/drawing/2014/main" id="{AE481DB0-8973-42BA-91C2-000476107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7625"/>
            <a:ext cx="2519362" cy="239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9">
            <a:extLst>
              <a:ext uri="{FF2B5EF4-FFF2-40B4-BE49-F238E27FC236}">
                <a16:creationId xmlns:a16="http://schemas.microsoft.com/office/drawing/2014/main" id="{A89B11B2-EFCA-4E8B-9127-C3677158EB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 i="1"/>
              <a:t>Ansa duodenale</a:t>
            </a:r>
          </a:p>
        </p:txBody>
      </p:sp>
      <p:pic>
        <p:nvPicPr>
          <p:cNvPr id="271364" name="Picture 4">
            <a:extLst>
              <a:ext uri="{FF2B5EF4-FFF2-40B4-BE49-F238E27FC236}">
                <a16:creationId xmlns:a16="http://schemas.microsoft.com/office/drawing/2014/main" id="{501252EA-0A5E-4BDC-8971-D1189800F7B8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lum bright="1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00613" y="2181225"/>
            <a:ext cx="2498725" cy="4679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1381" name="Picture 21">
            <a:extLst>
              <a:ext uri="{FF2B5EF4-FFF2-40B4-BE49-F238E27FC236}">
                <a16:creationId xmlns:a16="http://schemas.microsoft.com/office/drawing/2014/main" id="{2DBA4867-2A5B-4E4D-95A6-8F1615401325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lum bright="-12000" contrast="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8713" y="2181225"/>
            <a:ext cx="2584450" cy="4679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1383" name="Picture 23">
            <a:extLst>
              <a:ext uri="{FF2B5EF4-FFF2-40B4-BE49-F238E27FC236}">
                <a16:creationId xmlns:a16="http://schemas.microsoft.com/office/drawing/2014/main" id="{728C8967-1812-420D-A023-A47C03599D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5"/>
          <a:stretch>
            <a:fillRect/>
          </a:stretch>
        </p:blipFill>
        <p:spPr>
          <a:xfrm>
            <a:off x="41275" y="2851150"/>
            <a:ext cx="1814513" cy="1509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5460" name="Picture 4">
            <a:extLst>
              <a:ext uri="{FF2B5EF4-FFF2-40B4-BE49-F238E27FC236}">
                <a16:creationId xmlns:a16="http://schemas.microsoft.com/office/drawing/2014/main" id="{BA112A4C-864E-4A7F-A3F7-6FA512820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4256088"/>
            <a:ext cx="2370138" cy="25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5471" name="Picture 15">
            <a:extLst>
              <a:ext uri="{FF2B5EF4-FFF2-40B4-BE49-F238E27FC236}">
                <a16:creationId xmlns:a16="http://schemas.microsoft.com/office/drawing/2014/main" id="{4F229E50-E26D-4976-8F0E-6702ED4B0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33338"/>
            <a:ext cx="2498725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8" name="Picture 25">
            <a:extLst>
              <a:ext uri="{FF2B5EF4-FFF2-40B4-BE49-F238E27FC236}">
                <a16:creationId xmlns:a16="http://schemas.microsoft.com/office/drawing/2014/main" id="{BA358719-F53D-4541-8F82-BAE69016E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6000" contrast="-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59"/>
          <a:stretch>
            <a:fillRect/>
          </a:stretch>
        </p:blipFill>
        <p:spPr bwMode="auto">
          <a:xfrm>
            <a:off x="6653213" y="28575"/>
            <a:ext cx="2465387" cy="255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9" name="Picture 22">
            <a:extLst>
              <a:ext uri="{FF2B5EF4-FFF2-40B4-BE49-F238E27FC236}">
                <a16:creationId xmlns:a16="http://schemas.microsoft.com/office/drawing/2014/main" id="{8D3DA070-195F-465A-BC37-97523F2E2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6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0" r="17044"/>
          <a:stretch>
            <a:fillRect/>
          </a:stretch>
        </p:blipFill>
        <p:spPr bwMode="auto">
          <a:xfrm>
            <a:off x="7334250" y="5235575"/>
            <a:ext cx="17843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DE116A3B-C7D9-4F84-AB16-77556A2E0144}"/>
              </a:ext>
            </a:extLst>
          </p:cNvPr>
          <p:cNvSpPr/>
          <p:nvPr/>
        </p:nvSpPr>
        <p:spPr>
          <a:xfrm>
            <a:off x="0" y="0"/>
            <a:ext cx="9144000" cy="6829425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251914" name="Picture 10">
            <a:extLst>
              <a:ext uri="{FF2B5EF4-FFF2-40B4-BE49-F238E27FC236}">
                <a16:creationId xmlns:a16="http://schemas.microsoft.com/office/drawing/2014/main" id="{F3E864F3-9EA8-45FE-80EF-70AC57096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2686050"/>
            <a:ext cx="164941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1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1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7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5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5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5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5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51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27653293-18DF-4236-9A0F-D8CDEDE5CB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/>
            <a:r>
              <a:rPr lang="it-IT" altLang="it-IT" sz="4000" i="1"/>
              <a:t>Ansa duodenale</a:t>
            </a:r>
          </a:p>
        </p:txBody>
      </p:sp>
      <p:pic>
        <p:nvPicPr>
          <p:cNvPr id="36867" name="Picture 6">
            <a:extLst>
              <a:ext uri="{FF2B5EF4-FFF2-40B4-BE49-F238E27FC236}">
                <a16:creationId xmlns:a16="http://schemas.microsoft.com/office/drawing/2014/main" id="{BC76F657-77A8-4A1E-B871-6BDED8B75EB0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0338" y="1412875"/>
            <a:ext cx="1728787" cy="2303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8" name="Picture 8">
            <a:extLst>
              <a:ext uri="{FF2B5EF4-FFF2-40B4-BE49-F238E27FC236}">
                <a16:creationId xmlns:a16="http://schemas.microsoft.com/office/drawing/2014/main" id="{8AE85631-25FC-4D0B-B6A7-5526E6EADE3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0338" y="3716338"/>
            <a:ext cx="1728787" cy="2881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69" name="Rectangle 21">
            <a:extLst>
              <a:ext uri="{FF2B5EF4-FFF2-40B4-BE49-F238E27FC236}">
                <a16:creationId xmlns:a16="http://schemas.microsoft.com/office/drawing/2014/main" id="{BA2076CA-45F8-4697-878E-34CE35F07EF4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5148263" y="4437063"/>
            <a:ext cx="3744912" cy="2087562"/>
          </a:xfrm>
          <a:solidFill>
            <a:schemeClr val="bg2"/>
          </a:solidFill>
        </p:spPr>
        <p:txBody>
          <a:bodyPr/>
          <a:lstStyle/>
          <a:p>
            <a:pPr marL="533400" indent="-533400" eaLnBrk="1" hangingPunct="1">
              <a:buFontTx/>
              <a:buAutoNum type="arabicPeriod"/>
            </a:pPr>
            <a:r>
              <a:rPr lang="it-IT" altLang="it-IT" sz="1600" b="1"/>
              <a:t>Plica longitudinale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it-IT" altLang="it-IT" sz="1600" b="1"/>
              <a:t>Pliche oblique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it-IT" altLang="it-IT" sz="1600" b="1"/>
              <a:t>Cappuccio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it-IT" altLang="it-IT" sz="1600" b="1"/>
              <a:t>Plica longitudinale superiore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it-IT" altLang="it-IT" sz="1600" b="1"/>
              <a:t>Tubercolo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it-IT" altLang="it-IT" sz="1600" b="1"/>
              <a:t>Papilla minor</a:t>
            </a:r>
          </a:p>
        </p:txBody>
      </p:sp>
      <p:pic>
        <p:nvPicPr>
          <p:cNvPr id="36870" name="Picture 10">
            <a:extLst>
              <a:ext uri="{FF2B5EF4-FFF2-40B4-BE49-F238E27FC236}">
                <a16:creationId xmlns:a16="http://schemas.microsoft.com/office/drawing/2014/main" id="{AA19927F-D100-4634-8796-0B2335D36473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2588" y="1412875"/>
            <a:ext cx="1606550" cy="2895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71" name="Picture 14">
            <a:extLst>
              <a:ext uri="{FF2B5EF4-FFF2-40B4-BE49-F238E27FC236}">
                <a16:creationId xmlns:a16="http://schemas.microsoft.com/office/drawing/2014/main" id="{1E1D06D5-1A72-4190-8081-19EC3168A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12875"/>
            <a:ext cx="165735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6">
            <a:extLst>
              <a:ext uri="{FF2B5EF4-FFF2-40B4-BE49-F238E27FC236}">
                <a16:creationId xmlns:a16="http://schemas.microsoft.com/office/drawing/2014/main" id="{9397EB1C-2963-4817-B7E9-F45F68C5D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412875"/>
            <a:ext cx="1600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18">
            <a:extLst>
              <a:ext uri="{FF2B5EF4-FFF2-40B4-BE49-F238E27FC236}">
                <a16:creationId xmlns:a16="http://schemas.microsoft.com/office/drawing/2014/main" id="{5FACCF15-321B-4BF9-8756-1FD8988E8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716338"/>
            <a:ext cx="165576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91FD8B5D-4EEB-4D02-A7BA-69BFC44B9D1B}"/>
              </a:ext>
            </a:extLst>
          </p:cNvPr>
          <p:cNvSpPr/>
          <p:nvPr/>
        </p:nvSpPr>
        <p:spPr>
          <a:xfrm>
            <a:off x="0" y="0"/>
            <a:ext cx="9144000" cy="6829425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>
            <a:extLst>
              <a:ext uri="{FF2B5EF4-FFF2-40B4-BE49-F238E27FC236}">
                <a16:creationId xmlns:a16="http://schemas.microsoft.com/office/drawing/2014/main" id="{2E677F8F-A962-48EA-B52C-6FB28E9BBE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 i="1"/>
              <a:t>Ansa duodenale</a:t>
            </a:r>
          </a:p>
        </p:txBody>
      </p:sp>
      <p:sp>
        <p:nvSpPr>
          <p:cNvPr id="37891" name="Rectangle 5">
            <a:extLst>
              <a:ext uri="{FF2B5EF4-FFF2-40B4-BE49-F238E27FC236}">
                <a16:creationId xmlns:a16="http://schemas.microsoft.com/office/drawing/2014/main" id="{EBF8A061-C54F-405E-8A40-74BA3D2BD7A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989138"/>
            <a:ext cx="3035300" cy="1152525"/>
          </a:xfrm>
        </p:spPr>
        <p:txBody>
          <a:bodyPr/>
          <a:lstStyle/>
          <a:p>
            <a:pPr eaLnBrk="1" hangingPunct="1"/>
            <a:r>
              <a:rPr lang="it-IT" altLang="it-IT" sz="2800" b="1">
                <a:solidFill>
                  <a:schemeClr val="folHlink"/>
                </a:solidFill>
              </a:rPr>
              <a:t>Tubercolo della papilla</a:t>
            </a:r>
          </a:p>
        </p:txBody>
      </p:sp>
      <p:pic>
        <p:nvPicPr>
          <p:cNvPr id="327690" name="Picture 10">
            <a:extLst>
              <a:ext uri="{FF2B5EF4-FFF2-40B4-BE49-F238E27FC236}">
                <a16:creationId xmlns:a16="http://schemas.microsoft.com/office/drawing/2014/main" id="{E57C468E-0F8E-460A-B6CA-56EA17914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213100"/>
            <a:ext cx="285273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693" name="Picture 13">
            <a:extLst>
              <a:ext uri="{FF2B5EF4-FFF2-40B4-BE49-F238E27FC236}">
                <a16:creationId xmlns:a16="http://schemas.microsoft.com/office/drawing/2014/main" id="{FD45D850-98CD-4CF6-8F97-D8B6ECDBB95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lum bright="6000" contrast="-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2225" y="1989138"/>
            <a:ext cx="2232025" cy="4176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696" name="Picture 16">
            <a:extLst>
              <a:ext uri="{FF2B5EF4-FFF2-40B4-BE49-F238E27FC236}">
                <a16:creationId xmlns:a16="http://schemas.microsoft.com/office/drawing/2014/main" id="{3AA22442-0765-43D3-A8F4-F5A94B6279D0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53" b="9366"/>
          <a:stretch>
            <a:fillRect/>
          </a:stretch>
        </p:blipFill>
        <p:spPr>
          <a:xfrm>
            <a:off x="3598863" y="1989138"/>
            <a:ext cx="2811462" cy="4176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3EC9965D-BE7E-472E-9ED4-0979677E9E62}"/>
              </a:ext>
            </a:extLst>
          </p:cNvPr>
          <p:cNvSpPr/>
          <p:nvPr/>
        </p:nvSpPr>
        <p:spPr>
          <a:xfrm>
            <a:off x="0" y="0"/>
            <a:ext cx="9144000" cy="6829425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7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>
            <a:extLst>
              <a:ext uri="{FF2B5EF4-FFF2-40B4-BE49-F238E27FC236}">
                <a16:creationId xmlns:a16="http://schemas.microsoft.com/office/drawing/2014/main" id="{17D6842F-83B3-4C55-B1B0-B6FFCF71A4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 i="1"/>
              <a:t>Ansa duodenale</a:t>
            </a:r>
          </a:p>
        </p:txBody>
      </p:sp>
      <p:sp>
        <p:nvSpPr>
          <p:cNvPr id="38915" name="Rectangle 5">
            <a:extLst>
              <a:ext uri="{FF2B5EF4-FFF2-40B4-BE49-F238E27FC236}">
                <a16:creationId xmlns:a16="http://schemas.microsoft.com/office/drawing/2014/main" id="{E598905B-2EC8-496A-ACCC-F9688BE78ED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3414713"/>
            <a:ext cx="3014663" cy="1684337"/>
          </a:xfrm>
        </p:spPr>
        <p:txBody>
          <a:bodyPr/>
          <a:lstStyle/>
          <a:p>
            <a:pPr eaLnBrk="1" hangingPunct="1"/>
            <a:r>
              <a:rPr lang="it-IT" altLang="it-IT" sz="2800" b="1">
                <a:solidFill>
                  <a:schemeClr val="folHlink"/>
                </a:solidFill>
              </a:rPr>
              <a:t>Papilla minor</a:t>
            </a:r>
          </a:p>
          <a:p>
            <a:pPr eaLnBrk="1" hangingPunct="1"/>
            <a:r>
              <a:rPr lang="it-IT" altLang="it-IT" sz="2800" b="1">
                <a:solidFill>
                  <a:schemeClr val="folHlink"/>
                </a:solidFill>
              </a:rPr>
              <a:t>Papilla maior</a:t>
            </a:r>
          </a:p>
        </p:txBody>
      </p:sp>
      <p:pic>
        <p:nvPicPr>
          <p:cNvPr id="38916" name="Picture 7">
            <a:extLst>
              <a:ext uri="{FF2B5EF4-FFF2-40B4-BE49-F238E27FC236}">
                <a16:creationId xmlns:a16="http://schemas.microsoft.com/office/drawing/2014/main" id="{52B822DD-7186-42F0-8450-46020F7FACE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48"/>
          <a:stretch>
            <a:fillRect/>
          </a:stretch>
        </p:blipFill>
        <p:spPr>
          <a:xfrm>
            <a:off x="3187700" y="1184275"/>
            <a:ext cx="2695575" cy="2735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7" name="Picture 8">
            <a:extLst>
              <a:ext uri="{FF2B5EF4-FFF2-40B4-BE49-F238E27FC236}">
                <a16:creationId xmlns:a16="http://schemas.microsoft.com/office/drawing/2014/main" id="{76D41B9F-FCAC-4F9B-A143-72190183E2B4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0013" y="63500"/>
            <a:ext cx="2622550" cy="2879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58297EB1-8D11-4BC3-B7A0-CB5B17938B86}"/>
              </a:ext>
            </a:extLst>
          </p:cNvPr>
          <p:cNvSpPr/>
          <p:nvPr/>
        </p:nvSpPr>
        <p:spPr>
          <a:xfrm>
            <a:off x="0" y="0"/>
            <a:ext cx="9144000" cy="6829425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4275" name="Rectangle 5">
            <a:extLst>
              <a:ext uri="{FF2B5EF4-FFF2-40B4-BE49-F238E27FC236}">
                <a16:creationId xmlns:a16="http://schemas.microsoft.com/office/drawing/2014/main" id="{7B940451-14D6-48A8-8963-6FADFC548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881188"/>
            <a:ext cx="3384550" cy="1252537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it-IT" altLang="it-IT" sz="2800" b="1" dirty="0">
                <a:solidFill>
                  <a:schemeClr val="folHlink"/>
                </a:solidFill>
              </a:rPr>
              <a:t>Sbocco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it-IT" altLang="it-IT" sz="2800" b="1" dirty="0">
                <a:solidFill>
                  <a:schemeClr val="folHlink"/>
                </a:solidFill>
              </a:rPr>
              <a:t>    coledoco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it-IT" altLang="it-IT" sz="2800" b="1" dirty="0">
                <a:solidFill>
                  <a:schemeClr val="folHlink"/>
                </a:solidFill>
              </a:rPr>
              <a:t>    e </a:t>
            </a:r>
            <a:r>
              <a:rPr lang="it-IT" altLang="it-IT" sz="2800" b="1" dirty="0" err="1">
                <a:solidFill>
                  <a:schemeClr val="folHlink"/>
                </a:solidFill>
              </a:rPr>
              <a:t>Wirsung</a:t>
            </a:r>
            <a:endParaRPr lang="it-IT" altLang="it-IT" sz="2800" b="1" dirty="0">
              <a:solidFill>
                <a:schemeClr val="folHlink"/>
              </a:solidFill>
            </a:endParaRPr>
          </a:p>
        </p:txBody>
      </p:sp>
      <p:pic>
        <p:nvPicPr>
          <p:cNvPr id="38920" name="Picture 8">
            <a:extLst>
              <a:ext uri="{FF2B5EF4-FFF2-40B4-BE49-F238E27FC236}">
                <a16:creationId xmlns:a16="http://schemas.microsoft.com/office/drawing/2014/main" id="{F5EA2C4B-254B-499C-BCB6-907F72B0B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3935413"/>
            <a:ext cx="2087563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21" name="Picture 10">
            <a:extLst>
              <a:ext uri="{FF2B5EF4-FFF2-40B4-BE49-F238E27FC236}">
                <a16:creationId xmlns:a16="http://schemas.microsoft.com/office/drawing/2014/main" id="{74132192-B665-4D8F-A4C6-A92C65E6C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 contrast="-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5" y="2943225"/>
            <a:ext cx="2227263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431" name="Picture 7">
            <a:extLst>
              <a:ext uri="{FF2B5EF4-FFF2-40B4-BE49-F238E27FC236}">
                <a16:creationId xmlns:a16="http://schemas.microsoft.com/office/drawing/2014/main" id="{0E8D5879-0827-4DA7-B3AA-22284FABA4B9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1989138"/>
            <a:ext cx="2590800" cy="2508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39" name="Rectangle 6">
            <a:extLst>
              <a:ext uri="{FF2B5EF4-FFF2-40B4-BE49-F238E27FC236}">
                <a16:creationId xmlns:a16="http://schemas.microsoft.com/office/drawing/2014/main" id="{25BDDC1B-001E-4413-9062-065ABE47BFED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1116013" y="4652963"/>
            <a:ext cx="3240087" cy="1871662"/>
          </a:xfrm>
        </p:spPr>
        <p:txBody>
          <a:bodyPr/>
          <a:lstStyle/>
          <a:p>
            <a:pPr eaLnBrk="1" hangingPunct="1"/>
            <a:r>
              <a:rPr lang="it-IT" altLang="it-IT" sz="2400" b="1">
                <a:solidFill>
                  <a:schemeClr val="folHlink"/>
                </a:solidFill>
              </a:rPr>
              <a:t>Eterotopia di mucosa gastrica (EMG)</a:t>
            </a:r>
          </a:p>
          <a:p>
            <a:pPr eaLnBrk="1" hangingPunct="1"/>
            <a:r>
              <a:rPr lang="it-IT" altLang="it-IT" sz="2400" b="1">
                <a:solidFill>
                  <a:schemeClr val="folHlink"/>
                </a:solidFill>
              </a:rPr>
              <a:t>Malattia celiaca</a:t>
            </a:r>
          </a:p>
          <a:p>
            <a:pPr eaLnBrk="1" hangingPunct="1">
              <a:buFontTx/>
              <a:buNone/>
            </a:pPr>
            <a:endParaRPr lang="it-IT" altLang="it-IT" sz="2400">
              <a:solidFill>
                <a:schemeClr val="folHlink"/>
              </a:solidFill>
            </a:endParaRPr>
          </a:p>
        </p:txBody>
      </p:sp>
      <p:pic>
        <p:nvPicPr>
          <p:cNvPr id="39940" name="Picture 10">
            <a:extLst>
              <a:ext uri="{FF2B5EF4-FFF2-40B4-BE49-F238E27FC236}">
                <a16:creationId xmlns:a16="http://schemas.microsoft.com/office/drawing/2014/main" id="{9D2FA624-12CD-43D6-B3CC-163F01357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35"/>
          <a:stretch>
            <a:fillRect/>
          </a:stretch>
        </p:blipFill>
        <p:spPr bwMode="auto">
          <a:xfrm>
            <a:off x="4284663" y="1989138"/>
            <a:ext cx="3662362" cy="41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Rectangle 19">
            <a:extLst>
              <a:ext uri="{FF2B5EF4-FFF2-40B4-BE49-F238E27FC236}">
                <a16:creationId xmlns:a16="http://schemas.microsoft.com/office/drawing/2014/main" id="{57A35954-3802-46AD-B424-FB0A31BB7A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 i="1"/>
              <a:t>Ansa duodenale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292F55C-0DCC-4FFA-B3BF-D58BBDB376E3}"/>
              </a:ext>
            </a:extLst>
          </p:cNvPr>
          <p:cNvSpPr/>
          <p:nvPr/>
        </p:nvSpPr>
        <p:spPr>
          <a:xfrm>
            <a:off x="0" y="0"/>
            <a:ext cx="9144000" cy="6829425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9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9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8">
            <a:extLst>
              <a:ext uri="{FF2B5EF4-FFF2-40B4-BE49-F238E27FC236}">
                <a16:creationId xmlns:a16="http://schemas.microsoft.com/office/drawing/2014/main" id="{4DEB3328-97A6-41FD-8234-B3D0A47D3B6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116013" y="2205038"/>
            <a:ext cx="6481762" cy="649287"/>
          </a:xfrm>
        </p:spPr>
        <p:txBody>
          <a:bodyPr/>
          <a:lstStyle/>
          <a:p>
            <a:pPr eaLnBrk="1" hangingPunct="1"/>
            <a:r>
              <a:rPr lang="it-IT" altLang="it-IT" sz="2800">
                <a:solidFill>
                  <a:schemeClr val="folHlink"/>
                </a:solidFill>
              </a:rPr>
              <a:t>GHIANDOLE DI BRUNNER</a:t>
            </a:r>
          </a:p>
        </p:txBody>
      </p:sp>
      <p:pic>
        <p:nvPicPr>
          <p:cNvPr id="40963" name="Picture 3">
            <a:extLst>
              <a:ext uri="{FF2B5EF4-FFF2-40B4-BE49-F238E27FC236}">
                <a16:creationId xmlns:a16="http://schemas.microsoft.com/office/drawing/2014/main" id="{3AF0A8A2-79F1-4A09-A440-CEB13C34A39B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3213100"/>
            <a:ext cx="2438400" cy="3168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4" name="Picture 11">
            <a:extLst>
              <a:ext uri="{FF2B5EF4-FFF2-40B4-BE49-F238E27FC236}">
                <a16:creationId xmlns:a16="http://schemas.microsoft.com/office/drawing/2014/main" id="{DAFDE090-7459-4F7C-B8E1-52B08BF31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213100"/>
            <a:ext cx="4608512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357" name="Picture 13">
            <a:extLst>
              <a:ext uri="{FF2B5EF4-FFF2-40B4-BE49-F238E27FC236}">
                <a16:creationId xmlns:a16="http://schemas.microsoft.com/office/drawing/2014/main" id="{66DAAAAF-446B-4B1E-9E77-97B2D31AB853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80288" y="5013325"/>
            <a:ext cx="1585912" cy="1585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6" name="Rectangle 19">
            <a:extLst>
              <a:ext uri="{FF2B5EF4-FFF2-40B4-BE49-F238E27FC236}">
                <a16:creationId xmlns:a16="http://schemas.microsoft.com/office/drawing/2014/main" id="{5802E752-4D1C-406A-BECA-BB08789ECF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 i="1"/>
              <a:t>Ansa duodenale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E414356-7176-4581-9BE4-5BEBE77B3F00}"/>
              </a:ext>
            </a:extLst>
          </p:cNvPr>
          <p:cNvSpPr/>
          <p:nvPr/>
        </p:nvSpPr>
        <p:spPr>
          <a:xfrm>
            <a:off x="0" y="0"/>
            <a:ext cx="9144000" cy="6829425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3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3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5E661CEF-B0C0-4715-815F-478998C3D4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5400" b="1"/>
              <a:t>Cavo orale ed esofago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B6FF9390-C41C-4320-AC95-B2DF763E141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t-IT" altLang="it-IT" sz="2800"/>
          </a:p>
          <a:p>
            <a:pPr eaLnBrk="1" hangingPunct="1"/>
            <a:endParaRPr lang="it-IT" altLang="it-IT" sz="2800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050834A5-0D15-40FE-9958-0A869EE24283}"/>
              </a:ext>
            </a:extLst>
          </p:cNvPr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063" y="1214438"/>
            <a:ext cx="2879725" cy="5297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candy.avi">
            <a:hlinkClick r:id="" action="ppaction://media"/>
            <a:extLst>
              <a:ext uri="{FF2B5EF4-FFF2-40B4-BE49-F238E27FC236}">
                <a16:creationId xmlns:a16="http://schemas.microsoft.com/office/drawing/2014/main" id="{C481C4F5-DE33-48F2-AA49-426E02551BF4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1389063"/>
            <a:ext cx="384016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andi vfs.avi">
            <a:hlinkClick r:id="" action="ppaction://media"/>
            <a:extLst>
              <a:ext uri="{FF2B5EF4-FFF2-40B4-BE49-F238E27FC236}">
                <a16:creationId xmlns:a16="http://schemas.microsoft.com/office/drawing/2014/main" id="{7D06B098-9693-456B-ADB6-753BDED3E024}"/>
              </a:ext>
            </a:extLst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4437063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CC13D98B-44AD-492F-8560-6EC087DED69C}"/>
              </a:ext>
            </a:extLst>
          </p:cNvPr>
          <p:cNvSpPr/>
          <p:nvPr/>
        </p:nvSpPr>
        <p:spPr>
          <a:xfrm>
            <a:off x="0" y="0"/>
            <a:ext cx="9144000" cy="682942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3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7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493003C3-B1C5-4FF9-B50F-FC1CA86F12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 i="1"/>
              <a:t>Ansa duodenale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E036FB7F-3CDD-44E0-934A-2695DDBFEC1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28775"/>
            <a:ext cx="2674938" cy="27368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1600" b="1">
                <a:solidFill>
                  <a:schemeClr val="folHlink"/>
                </a:solidFill>
              </a:rPr>
              <a:t>DUODENO A “V” (D3 e D4 unite)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1600" b="1">
                <a:solidFill>
                  <a:schemeClr val="folHlink"/>
                </a:solidFill>
              </a:rPr>
              <a:t>DUODENO A “U” (D4 allungata)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1600" b="1">
                <a:solidFill>
                  <a:schemeClr val="folHlink"/>
                </a:solidFill>
              </a:rPr>
              <a:t>DUODENO FESTONATO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1600" b="1">
                <a:solidFill>
                  <a:schemeClr val="folHlink"/>
                </a:solidFill>
              </a:rPr>
              <a:t>DUODENO INVERSO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1600" b="1">
                <a:solidFill>
                  <a:schemeClr val="folHlink"/>
                </a:solidFill>
              </a:rPr>
              <a:t>DUODENO LIBERO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1600" b="1">
                <a:solidFill>
                  <a:schemeClr val="folHlink"/>
                </a:solidFill>
              </a:rPr>
              <a:t>MESENTERIUM COMMUNE</a:t>
            </a:r>
          </a:p>
        </p:txBody>
      </p:sp>
      <p:pic>
        <p:nvPicPr>
          <p:cNvPr id="41988" name="Picture 7">
            <a:extLst>
              <a:ext uri="{FF2B5EF4-FFF2-40B4-BE49-F238E27FC236}">
                <a16:creationId xmlns:a16="http://schemas.microsoft.com/office/drawing/2014/main" id="{1090BB37-17E2-408F-83F5-682F6AAEF015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9413" y="1571625"/>
            <a:ext cx="1846262" cy="3100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89" name="Picture 9">
            <a:extLst>
              <a:ext uri="{FF2B5EF4-FFF2-40B4-BE49-F238E27FC236}">
                <a16:creationId xmlns:a16="http://schemas.microsoft.com/office/drawing/2014/main" id="{F1518574-8FDB-4F13-A982-B13D91F66D43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9013" y="1571625"/>
            <a:ext cx="1944687" cy="3100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90" name="Picture 6">
            <a:extLst>
              <a:ext uri="{FF2B5EF4-FFF2-40B4-BE49-F238E27FC236}">
                <a16:creationId xmlns:a16="http://schemas.microsoft.com/office/drawing/2014/main" id="{C4182DF7-7B43-441D-BB44-12D3AC7B8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"/>
          <a:stretch>
            <a:fillRect/>
          </a:stretch>
        </p:blipFill>
        <p:spPr bwMode="auto">
          <a:xfrm>
            <a:off x="2938463" y="4672013"/>
            <a:ext cx="3381375" cy="204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91" name="Picture 8">
            <a:extLst>
              <a:ext uri="{FF2B5EF4-FFF2-40B4-BE49-F238E27FC236}">
                <a16:creationId xmlns:a16="http://schemas.microsoft.com/office/drawing/2014/main" id="{E495AECE-CBF9-403C-9822-87210AF29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3"/>
          <a:stretch>
            <a:fillRect/>
          </a:stretch>
        </p:blipFill>
        <p:spPr bwMode="auto">
          <a:xfrm>
            <a:off x="6743700" y="1571625"/>
            <a:ext cx="2263775" cy="488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0D5BFF90-AFCA-4916-9DC3-D37BCC203F81}"/>
              </a:ext>
            </a:extLst>
          </p:cNvPr>
          <p:cNvSpPr/>
          <p:nvPr/>
        </p:nvSpPr>
        <p:spPr>
          <a:xfrm>
            <a:off x="0" y="0"/>
            <a:ext cx="9144000" cy="6829425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>
            <a:extLst>
              <a:ext uri="{FF2B5EF4-FFF2-40B4-BE49-F238E27FC236}">
                <a16:creationId xmlns:a16="http://schemas.microsoft.com/office/drawing/2014/main" id="{706AE9DD-D0A8-4D3F-BDCE-763E29448F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 i="1"/>
              <a:t>Ansa duodenale</a:t>
            </a:r>
          </a:p>
        </p:txBody>
      </p:sp>
      <p:sp>
        <p:nvSpPr>
          <p:cNvPr id="43011" name="Rectangle 5">
            <a:extLst>
              <a:ext uri="{FF2B5EF4-FFF2-40B4-BE49-F238E27FC236}">
                <a16:creationId xmlns:a16="http://schemas.microsoft.com/office/drawing/2014/main" id="{930340E4-17BA-460C-895F-3CE0CC37A28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042988" y="1844675"/>
            <a:ext cx="4038600" cy="2476500"/>
          </a:xfrm>
        </p:spPr>
        <p:txBody>
          <a:bodyPr/>
          <a:lstStyle/>
          <a:p>
            <a:pPr eaLnBrk="1" hangingPunct="1"/>
            <a:endParaRPr lang="it-IT" altLang="it-IT" sz="2800"/>
          </a:p>
          <a:p>
            <a:pPr eaLnBrk="1" hangingPunct="1"/>
            <a:r>
              <a:rPr lang="it-IT" altLang="it-IT" sz="2800">
                <a:solidFill>
                  <a:schemeClr val="folHlink"/>
                </a:solidFill>
              </a:rPr>
              <a:t>Compasso aorto-mesenterico</a:t>
            </a:r>
          </a:p>
          <a:p>
            <a:pPr eaLnBrk="1" hangingPunct="1"/>
            <a:r>
              <a:rPr lang="it-IT" altLang="it-IT" sz="2800">
                <a:solidFill>
                  <a:schemeClr val="folHlink"/>
                </a:solidFill>
              </a:rPr>
              <a:t>Banda di Ladd</a:t>
            </a:r>
          </a:p>
        </p:txBody>
      </p:sp>
      <p:pic>
        <p:nvPicPr>
          <p:cNvPr id="43012" name="Picture 7">
            <a:extLst>
              <a:ext uri="{FF2B5EF4-FFF2-40B4-BE49-F238E27FC236}">
                <a16:creationId xmlns:a16="http://schemas.microsoft.com/office/drawing/2014/main" id="{43FFD29F-DC4F-428E-B9F6-98AF4C9081CD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" r="9814"/>
          <a:stretch>
            <a:fillRect/>
          </a:stretch>
        </p:blipFill>
        <p:spPr>
          <a:xfrm>
            <a:off x="1331913" y="4076700"/>
            <a:ext cx="3095625" cy="2179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3" name="Picture 8">
            <a:extLst>
              <a:ext uri="{FF2B5EF4-FFF2-40B4-BE49-F238E27FC236}">
                <a16:creationId xmlns:a16="http://schemas.microsoft.com/office/drawing/2014/main" id="{413DEE24-844A-41D6-814B-FE41AEFDB76F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2205038"/>
            <a:ext cx="2528888" cy="403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6B8F07AB-3790-40ED-A928-9959F0263EBB}"/>
              </a:ext>
            </a:extLst>
          </p:cNvPr>
          <p:cNvSpPr/>
          <p:nvPr/>
        </p:nvSpPr>
        <p:spPr>
          <a:xfrm>
            <a:off x="0" y="0"/>
            <a:ext cx="9144000" cy="6829425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>
            <a:extLst>
              <a:ext uri="{FF2B5EF4-FFF2-40B4-BE49-F238E27FC236}">
                <a16:creationId xmlns:a16="http://schemas.microsoft.com/office/drawing/2014/main" id="{EE202D9C-0064-4D66-BEC1-58277AEA7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0"/>
            <a:ext cx="8001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000" i="1">
                <a:solidFill>
                  <a:schemeClr val="tx2"/>
                </a:solidFill>
              </a:rPr>
              <a:t>Ansa duodenale </a:t>
            </a:r>
          </a:p>
        </p:txBody>
      </p:sp>
      <p:pic>
        <p:nvPicPr>
          <p:cNvPr id="417797" name="Picture 5">
            <a:extLst>
              <a:ext uri="{FF2B5EF4-FFF2-40B4-BE49-F238E27FC236}">
                <a16:creationId xmlns:a16="http://schemas.microsoft.com/office/drawing/2014/main" id="{DD9EDE4A-868D-4713-93D3-64A49F21B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1" t="5923" r="10571" b="6380"/>
          <a:stretch>
            <a:fillRect/>
          </a:stretch>
        </p:blipFill>
        <p:spPr bwMode="auto">
          <a:xfrm>
            <a:off x="381000" y="1295400"/>
            <a:ext cx="3200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CC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7798" name="Picture 6">
            <a:extLst>
              <a:ext uri="{FF2B5EF4-FFF2-40B4-BE49-F238E27FC236}">
                <a16:creationId xmlns:a16="http://schemas.microsoft.com/office/drawing/2014/main" id="{69A68FBD-735E-401C-A0B5-6159FDB41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8" t="6380" r="18694" b="6380"/>
          <a:stretch>
            <a:fillRect/>
          </a:stretch>
        </p:blipFill>
        <p:spPr bwMode="auto">
          <a:xfrm>
            <a:off x="3581400" y="1295400"/>
            <a:ext cx="225583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CC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7799" name="Picture 7">
            <a:extLst>
              <a:ext uri="{FF2B5EF4-FFF2-40B4-BE49-F238E27FC236}">
                <a16:creationId xmlns:a16="http://schemas.microsoft.com/office/drawing/2014/main" id="{D06E637B-3EC9-4DF0-BC36-F7719EB8D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1" t="7220" r="30237"/>
          <a:stretch>
            <a:fillRect/>
          </a:stretch>
        </p:blipFill>
        <p:spPr bwMode="auto">
          <a:xfrm>
            <a:off x="2057400" y="4495800"/>
            <a:ext cx="995363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17800" name="Object 8">
            <a:extLst>
              <a:ext uri="{FF2B5EF4-FFF2-40B4-BE49-F238E27FC236}">
                <a16:creationId xmlns:a16="http://schemas.microsoft.com/office/drawing/2014/main" id="{07E7760A-35C6-496A-9FC3-342975D45DA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48400" y="4495800"/>
          <a:ext cx="1782763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7" name="Immagine bitmap" r:id="rId6" imgW="4057143" imgH="3990476" progId="Paint.Picture">
                  <p:embed/>
                </p:oleObj>
              </mc:Choice>
              <mc:Fallback>
                <p:oleObj name="Immagine bitmap" r:id="rId6" imgW="4057143" imgH="3990476" progId="Paint.Picture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173"/>
                      <a:stretch>
                        <a:fillRect/>
                      </a:stretch>
                    </p:blipFill>
                    <p:spPr bwMode="auto">
                      <a:xfrm>
                        <a:off x="6248400" y="4495800"/>
                        <a:ext cx="1782763" cy="190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7801" name="Object 9">
            <a:extLst>
              <a:ext uri="{FF2B5EF4-FFF2-40B4-BE49-F238E27FC236}">
                <a16:creationId xmlns:a16="http://schemas.microsoft.com/office/drawing/2014/main" id="{32315195-F993-4098-B33B-11F189C109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2000" y="4495800"/>
          <a:ext cx="1190625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8" name="Immagine bitmap" r:id="rId8" imgW="4009524" imgH="5525271" progId="Paint.Picture">
                  <p:embed/>
                </p:oleObj>
              </mc:Choice>
              <mc:Fallback>
                <p:oleObj name="Immagine bitmap" r:id="rId8" imgW="4009524" imgH="5525271" progId="Paint.Picture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4495800"/>
                        <a:ext cx="1190625" cy="190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7803" name="Picture 11">
            <a:extLst>
              <a:ext uri="{FF2B5EF4-FFF2-40B4-BE49-F238E27FC236}">
                <a16:creationId xmlns:a16="http://schemas.microsoft.com/office/drawing/2014/main" id="{451ADDD7-7030-4B04-9971-690D471C7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05"/>
          <a:stretch>
            <a:fillRect/>
          </a:stretch>
        </p:blipFill>
        <p:spPr bwMode="auto">
          <a:xfrm>
            <a:off x="3200400" y="4495800"/>
            <a:ext cx="2895600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7804" name="Picture 12">
            <a:extLst>
              <a:ext uri="{FF2B5EF4-FFF2-40B4-BE49-F238E27FC236}">
                <a16:creationId xmlns:a16="http://schemas.microsoft.com/office/drawing/2014/main" id="{3FFDA1EB-6C5B-4FE5-BA06-61596C3B6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79"/>
          <a:stretch>
            <a:fillRect/>
          </a:stretch>
        </p:blipFill>
        <p:spPr bwMode="auto">
          <a:xfrm>
            <a:off x="3505200" y="1295400"/>
            <a:ext cx="2286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7805" name="Picture 13">
            <a:extLst>
              <a:ext uri="{FF2B5EF4-FFF2-40B4-BE49-F238E27FC236}">
                <a16:creationId xmlns:a16="http://schemas.microsoft.com/office/drawing/2014/main" id="{C964FF63-6CDA-4E6C-995B-37CF201DD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495800"/>
            <a:ext cx="1955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D14D2669-3BEF-468F-9C0C-303FAC06EB7A}"/>
              </a:ext>
            </a:extLst>
          </p:cNvPr>
          <p:cNvSpPr/>
          <p:nvPr/>
        </p:nvSpPr>
        <p:spPr>
          <a:xfrm>
            <a:off x="0" y="55563"/>
            <a:ext cx="9144000" cy="6829425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44044" name="Immagine 3">
            <a:extLst>
              <a:ext uri="{FF2B5EF4-FFF2-40B4-BE49-F238E27FC236}">
                <a16:creationId xmlns:a16="http://schemas.microsoft.com/office/drawing/2014/main" id="{7F87BCF9-C98F-4BB0-8CD4-87F44C8F8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175" y="1370013"/>
            <a:ext cx="2670175" cy="281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5" name="CasellaDiTesto 4">
            <a:extLst>
              <a:ext uri="{FF2B5EF4-FFF2-40B4-BE49-F238E27FC236}">
                <a16:creationId xmlns:a16="http://schemas.microsoft.com/office/drawing/2014/main" id="{07F825EA-0A2B-453F-80BC-F8632A849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8538" y="2495550"/>
            <a:ext cx="563562" cy="46196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/>
              <a:t>AMS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200"/>
          </a:p>
        </p:txBody>
      </p:sp>
      <p:sp>
        <p:nvSpPr>
          <p:cNvPr id="44046" name="CasellaDiTesto 5">
            <a:extLst>
              <a:ext uri="{FF2B5EF4-FFF2-40B4-BE49-F238E27FC236}">
                <a16:creationId xmlns:a16="http://schemas.microsoft.com/office/drawing/2014/main" id="{86842C68-0926-423D-96FB-876918EFC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2679700"/>
            <a:ext cx="563562" cy="2762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/>
              <a:t>Aorta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7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7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7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7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7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7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7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7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7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7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7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7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7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7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7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7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olo 1">
            <a:extLst>
              <a:ext uri="{FF2B5EF4-FFF2-40B4-BE49-F238E27FC236}">
                <a16:creationId xmlns:a16="http://schemas.microsoft.com/office/drawing/2014/main" id="{9FF39BA8-ECCD-4DF4-B680-D0D021C91C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it-IT" altLang="it-IT">
                <a:solidFill>
                  <a:srgbClr val="FFFF00"/>
                </a:solidFill>
              </a:rPr>
              <a:t>Quali informazioni dal radiologo?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D531DD4-2AC0-4311-BA12-AA4128732FC1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-22225" y="5842000"/>
            <a:ext cx="9144000" cy="75406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it-IT" sz="2000" dirty="0"/>
              <a:t>	Queste informazioni aiutano il chirurgo a pianificare l'intervento in 	modo sicuro ed efficace, minimizzando i rischi per il paziente</a:t>
            </a:r>
            <a:endParaRPr lang="it-IT" sz="2400" dirty="0"/>
          </a:p>
          <a:p>
            <a:pPr>
              <a:defRPr/>
            </a:pPr>
            <a:endParaRPr lang="it-IT" sz="2400" dirty="0"/>
          </a:p>
        </p:txBody>
      </p:sp>
      <p:sp>
        <p:nvSpPr>
          <p:cNvPr id="45060" name="Segnaposto testo 4">
            <a:extLst>
              <a:ext uri="{FF2B5EF4-FFF2-40B4-BE49-F238E27FC236}">
                <a16:creationId xmlns:a16="http://schemas.microsoft.com/office/drawing/2014/main" id="{9DB38A29-E887-49B5-B7E4-AA34BE3140EE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250825" y="1600200"/>
            <a:ext cx="8435975" cy="3916363"/>
          </a:xfrm>
        </p:spPr>
        <p:txBody>
          <a:bodyPr/>
          <a:lstStyle/>
          <a:p>
            <a:r>
              <a:rPr lang="it-IT" altLang="it-IT" sz="1600"/>
              <a:t>1. Dimensioni dello stomaco: </a:t>
            </a:r>
          </a:p>
          <a:p>
            <a:r>
              <a:rPr lang="it-IT" altLang="it-IT" sz="1400"/>
              <a:t>                                                 </a:t>
            </a:r>
            <a:r>
              <a:rPr lang="it-IT" altLang="it-IT" sz="1400">
                <a:solidFill>
                  <a:srgbClr val="FFFF00"/>
                </a:solidFill>
              </a:rPr>
              <a:t>dimensioni e la forma dello stomaco</a:t>
            </a:r>
          </a:p>
          <a:p>
            <a:br>
              <a:rPr lang="it-IT" altLang="it-IT" sz="1600"/>
            </a:br>
            <a:r>
              <a:rPr lang="it-IT" altLang="it-IT" sz="1600"/>
              <a:t>2. Anatomia gastrica: </a:t>
            </a:r>
          </a:p>
          <a:p>
            <a:r>
              <a:rPr lang="it-IT" altLang="it-IT" sz="1400"/>
              <a:t>                                                 </a:t>
            </a:r>
            <a:r>
              <a:rPr lang="it-IT" altLang="it-IT" sz="1400">
                <a:solidFill>
                  <a:srgbClr val="FFFF00"/>
                </a:solidFill>
              </a:rPr>
              <a:t>posizione ed anatomia strutture circostanti, come duodeno e l'esofago</a:t>
            </a:r>
            <a:r>
              <a:rPr lang="it-IT" altLang="it-IT" sz="1600">
                <a:solidFill>
                  <a:srgbClr val="FFFF00"/>
                </a:solidFill>
              </a:rPr>
              <a:t> </a:t>
            </a:r>
            <a:br>
              <a:rPr lang="it-IT" altLang="it-IT" sz="1600">
                <a:solidFill>
                  <a:srgbClr val="FFFF00"/>
                </a:solidFill>
              </a:rPr>
            </a:br>
            <a:br>
              <a:rPr lang="it-IT" altLang="it-IT" sz="1600">
                <a:solidFill>
                  <a:srgbClr val="FFFF00"/>
                </a:solidFill>
              </a:rPr>
            </a:br>
            <a:r>
              <a:rPr lang="it-IT" altLang="it-IT" sz="1600"/>
              <a:t>3. Presenza di patologie: </a:t>
            </a:r>
          </a:p>
          <a:p>
            <a:r>
              <a:rPr lang="it-IT" altLang="it-IT" sz="1400"/>
              <a:t>                                                 </a:t>
            </a:r>
            <a:r>
              <a:rPr lang="it-IT" altLang="it-IT" sz="1400">
                <a:solidFill>
                  <a:srgbClr val="FFFF00"/>
                </a:solidFill>
              </a:rPr>
              <a:t>eventuali anomalie o mal posizioni</a:t>
            </a:r>
            <a:br>
              <a:rPr lang="it-IT" altLang="it-IT" sz="1600">
                <a:solidFill>
                  <a:srgbClr val="FFFF00"/>
                </a:solidFill>
              </a:rPr>
            </a:br>
            <a:br>
              <a:rPr lang="it-IT" altLang="it-IT" sz="1600"/>
            </a:br>
            <a:r>
              <a:rPr lang="it-IT" altLang="it-IT" sz="1600"/>
              <a:t>4. Volume gastrico: </a:t>
            </a:r>
          </a:p>
          <a:p>
            <a:r>
              <a:rPr lang="it-IT" altLang="it-IT" sz="1400"/>
              <a:t>                                                 </a:t>
            </a:r>
            <a:r>
              <a:rPr lang="it-IT" altLang="it-IT" sz="1400">
                <a:solidFill>
                  <a:srgbClr val="FFFF00"/>
                </a:solidFill>
              </a:rPr>
              <a:t>determinazione quantità di stomaco da rimuovere</a:t>
            </a:r>
            <a:br>
              <a:rPr lang="it-IT" altLang="it-IT" sz="1600"/>
            </a:br>
            <a:br>
              <a:rPr lang="it-IT" altLang="it-IT" sz="1600"/>
            </a:br>
            <a:r>
              <a:rPr lang="it-IT" altLang="it-IT" sz="1600"/>
              <a:t>5. Valutazione della funzionalità: </a:t>
            </a:r>
          </a:p>
          <a:p>
            <a:r>
              <a:rPr lang="it-IT" altLang="it-IT" sz="1400"/>
              <a:t>                                                 </a:t>
            </a:r>
            <a:r>
              <a:rPr lang="it-IT" altLang="it-IT" sz="1400">
                <a:solidFill>
                  <a:srgbClr val="FFFF00"/>
                </a:solidFill>
              </a:rPr>
              <a:t>valutazione motilità esofagea e gastrica </a:t>
            </a:r>
            <a:br>
              <a:rPr lang="it-IT" altLang="it-IT" sz="1400"/>
            </a:br>
            <a:br>
              <a:rPr lang="it-IT" altLang="it-IT" sz="1600"/>
            </a:br>
            <a:br>
              <a:rPr lang="it-IT" altLang="it-IT" sz="1600"/>
            </a:br>
            <a:endParaRPr lang="it-IT" altLang="it-IT" sz="160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5A0842B-AA94-4937-912D-B640D3E6F678}"/>
              </a:ext>
            </a:extLst>
          </p:cNvPr>
          <p:cNvSpPr/>
          <p:nvPr/>
        </p:nvSpPr>
        <p:spPr>
          <a:xfrm>
            <a:off x="0" y="0"/>
            <a:ext cx="9144000" cy="6829425"/>
          </a:xfrm>
          <a:prstGeom prst="rect">
            <a:avLst/>
          </a:prstGeom>
          <a:noFill/>
          <a:ln w="142875" cmpd="thickThin">
            <a:solidFill>
              <a:schemeClr val="tx1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E76CABF2-2DF5-45C5-B819-6650774930DA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it-IT" altLang="it-IT" sz="5400"/>
              <a:t>Cardias</a:t>
            </a:r>
            <a:br>
              <a:rPr lang="it-IT" altLang="it-IT"/>
            </a:br>
            <a:r>
              <a:rPr lang="it-IT" altLang="it-IT" sz="2400">
                <a:solidFill>
                  <a:schemeClr val="folHlink"/>
                </a:solidFill>
              </a:rPr>
              <a:t>studio in OAS ed OAD</a:t>
            </a:r>
          </a:p>
        </p:txBody>
      </p:sp>
      <p:pic>
        <p:nvPicPr>
          <p:cNvPr id="6147" name="Picture 4">
            <a:extLst>
              <a:ext uri="{FF2B5EF4-FFF2-40B4-BE49-F238E27FC236}">
                <a16:creationId xmlns:a16="http://schemas.microsoft.com/office/drawing/2014/main" id="{8D64F444-0405-4AA5-968C-BF1C7E756B1A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2" b="13408"/>
          <a:stretch>
            <a:fillRect/>
          </a:stretch>
        </p:blipFill>
        <p:spPr>
          <a:xfrm>
            <a:off x="5764213" y="2708275"/>
            <a:ext cx="2433637" cy="2592388"/>
          </a:xfrm>
          <a:noFill/>
          <a:ln w="31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8" name="Picture 5">
            <a:extLst>
              <a:ext uri="{FF2B5EF4-FFF2-40B4-BE49-F238E27FC236}">
                <a16:creationId xmlns:a16="http://schemas.microsoft.com/office/drawing/2014/main" id="{897C8E98-B828-4F54-8E00-145A3BDFD440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89"/>
          <a:stretch>
            <a:fillRect/>
          </a:stretch>
        </p:blipFill>
        <p:spPr>
          <a:xfrm>
            <a:off x="457200" y="1450975"/>
            <a:ext cx="2433638" cy="5259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9" name="Picture 11">
            <a:extLst>
              <a:ext uri="{FF2B5EF4-FFF2-40B4-BE49-F238E27FC236}">
                <a16:creationId xmlns:a16="http://schemas.microsoft.com/office/drawing/2014/main" id="{94BAEF22-4252-4B76-8A57-106A45832877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0838" y="1450975"/>
            <a:ext cx="2433637" cy="5259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729A71E3-E05D-4E14-8D1A-16134D194818}"/>
              </a:ext>
            </a:extLst>
          </p:cNvPr>
          <p:cNvSpPr/>
          <p:nvPr/>
        </p:nvSpPr>
        <p:spPr>
          <a:xfrm>
            <a:off x="0" y="0"/>
            <a:ext cx="9144000" cy="682942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0E1C489E-B004-432A-838F-B3598826CC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5400" b="1"/>
              <a:t>Stomaco</a:t>
            </a:r>
          </a:p>
        </p:txBody>
      </p:sp>
      <p:pic>
        <p:nvPicPr>
          <p:cNvPr id="7171" name="Immagine 2" descr="Immagine che contiene testo, diagramma, disegno, schizzo&#10;&#10;Descrizione generata automaticamente">
            <a:extLst>
              <a:ext uri="{FF2B5EF4-FFF2-40B4-BE49-F238E27FC236}">
                <a16:creationId xmlns:a16="http://schemas.microsoft.com/office/drawing/2014/main" id="{E00C547A-826F-43E9-B518-CDB526FF4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"/>
          <a:stretch>
            <a:fillRect/>
          </a:stretch>
        </p:blipFill>
        <p:spPr bwMode="auto">
          <a:xfrm>
            <a:off x="0" y="2341563"/>
            <a:ext cx="4772025" cy="433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201B3DA4-7163-40A2-9376-26C68EAF3163}"/>
              </a:ext>
            </a:extLst>
          </p:cNvPr>
          <p:cNvSpPr/>
          <p:nvPr/>
        </p:nvSpPr>
        <p:spPr>
          <a:xfrm>
            <a:off x="1912938" y="2995613"/>
            <a:ext cx="1179512" cy="939800"/>
          </a:xfrm>
          <a:prstGeom prst="rect">
            <a:avLst/>
          </a:prstGeom>
          <a:solidFill>
            <a:srgbClr val="F1F0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>
              <a:solidFill>
                <a:srgbClr val="FFFFFF"/>
              </a:solidFill>
            </a:endParaRP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1ACD001-E753-438C-987D-BB9CF40ACE7B}"/>
              </a:ext>
            </a:extLst>
          </p:cNvPr>
          <p:cNvCxnSpPr>
            <a:cxnSpLocks/>
          </p:cNvCxnSpPr>
          <p:nvPr/>
        </p:nvCxnSpPr>
        <p:spPr>
          <a:xfrm>
            <a:off x="1689100" y="3935413"/>
            <a:ext cx="155257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D39FB44D-4F26-4E6D-82CE-45D70B9FAD50}"/>
              </a:ext>
            </a:extLst>
          </p:cNvPr>
          <p:cNvCxnSpPr>
            <a:cxnSpLocks/>
          </p:cNvCxnSpPr>
          <p:nvPr/>
        </p:nvCxnSpPr>
        <p:spPr>
          <a:xfrm>
            <a:off x="2111375" y="5229225"/>
            <a:ext cx="876300" cy="7207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5" name="Picture 15">
            <a:extLst>
              <a:ext uri="{FF2B5EF4-FFF2-40B4-BE49-F238E27FC236}">
                <a16:creationId xmlns:a16="http://schemas.microsoft.com/office/drawing/2014/main" id="{F2A3E3AC-D69E-47C2-9559-C17D70F1E858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73"/>
          <a:stretch>
            <a:fillRect/>
          </a:stretch>
        </p:blipFill>
        <p:spPr>
          <a:xfrm>
            <a:off x="4794250" y="2357438"/>
            <a:ext cx="3162300" cy="4319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16">
            <a:extLst>
              <a:ext uri="{FF2B5EF4-FFF2-40B4-BE49-F238E27FC236}">
                <a16:creationId xmlns:a16="http://schemas.microsoft.com/office/drawing/2014/main" id="{A3DB7047-BB15-488B-BA2C-0190614C1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513" y="28575"/>
            <a:ext cx="1778000" cy="26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31E1F1BF-3FF6-43EC-94D4-EB2B16C92030}"/>
              </a:ext>
            </a:extLst>
          </p:cNvPr>
          <p:cNvSpPr/>
          <p:nvPr/>
        </p:nvSpPr>
        <p:spPr>
          <a:xfrm>
            <a:off x="0" y="0"/>
            <a:ext cx="9144000" cy="682942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B54091DB-45F3-45CD-91A5-6541608029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850900"/>
          </a:xfrm>
        </p:spPr>
        <p:txBody>
          <a:bodyPr/>
          <a:lstStyle/>
          <a:p>
            <a:pPr eaLnBrk="1" hangingPunct="1"/>
            <a:r>
              <a:rPr lang="it-IT" altLang="it-IT" sz="5400" b="1"/>
              <a:t>Ansa duodenale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E06C2A2E-31DB-4E25-9C0B-EA9DC337B333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5508625" y="1989138"/>
            <a:ext cx="3163888" cy="13239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2400" b="1">
                <a:solidFill>
                  <a:schemeClr val="folHlink"/>
                </a:solidFill>
              </a:rPr>
              <a:t>Sfinteri funzionali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2000"/>
              <a:t>   - apico-bulbare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2000"/>
              <a:t>   - di Treitz</a:t>
            </a:r>
          </a:p>
        </p:txBody>
      </p:sp>
      <p:pic>
        <p:nvPicPr>
          <p:cNvPr id="8196" name="Picture 19">
            <a:extLst>
              <a:ext uri="{FF2B5EF4-FFF2-40B4-BE49-F238E27FC236}">
                <a16:creationId xmlns:a16="http://schemas.microsoft.com/office/drawing/2014/main" id="{C337FF92-88E7-4358-B8F5-91784385A84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7675" y="1989138"/>
            <a:ext cx="2271713" cy="4248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7" name="Picture 21">
            <a:extLst>
              <a:ext uri="{FF2B5EF4-FFF2-40B4-BE49-F238E27FC236}">
                <a16:creationId xmlns:a16="http://schemas.microsoft.com/office/drawing/2014/main" id="{3FCA3654-8734-4C35-AAD4-A49F81E15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989138"/>
            <a:ext cx="2268538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1735" name="Picture 23">
            <a:extLst>
              <a:ext uri="{FF2B5EF4-FFF2-40B4-BE49-F238E27FC236}">
                <a16:creationId xmlns:a16="http://schemas.microsoft.com/office/drawing/2014/main" id="{770AFE23-EDE1-462D-B628-7E9945C733D0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59425" y="3429000"/>
            <a:ext cx="3062288" cy="2808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4AEC8B73-E8AF-4122-BB89-B811254FAB55}"/>
              </a:ext>
            </a:extLst>
          </p:cNvPr>
          <p:cNvSpPr/>
          <p:nvPr/>
        </p:nvSpPr>
        <p:spPr>
          <a:xfrm>
            <a:off x="0" y="0"/>
            <a:ext cx="9144000" cy="6829425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1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1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>
            <a:extLst>
              <a:ext uri="{FF2B5EF4-FFF2-40B4-BE49-F238E27FC236}">
                <a16:creationId xmlns:a16="http://schemas.microsoft.com/office/drawing/2014/main" id="{183D3F46-FA6F-48B6-A24C-67B38357B57B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it-IT" altLang="it-IT" i="1"/>
              <a:t>Esofago - segmenti</a:t>
            </a:r>
          </a:p>
        </p:txBody>
      </p:sp>
      <p:sp>
        <p:nvSpPr>
          <p:cNvPr id="9219" name="Rectangle 7">
            <a:extLst>
              <a:ext uri="{FF2B5EF4-FFF2-40B4-BE49-F238E27FC236}">
                <a16:creationId xmlns:a16="http://schemas.microsoft.com/office/drawing/2014/main" id="{D94FE7A6-5F0B-4895-99FF-1A7B89D80651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468313" y="1844675"/>
            <a:ext cx="4027487" cy="427672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it-IT" altLang="it-IT" sz="2000" b="1">
              <a:solidFill>
                <a:schemeClr val="folHlink"/>
              </a:solidFill>
            </a:endParaRPr>
          </a:p>
          <a:p>
            <a:pPr eaLnBrk="1" hangingPunct="1"/>
            <a:r>
              <a:rPr lang="it-IT" altLang="it-IT" sz="2000" b="1">
                <a:solidFill>
                  <a:schemeClr val="folHlink"/>
                </a:solidFill>
              </a:rPr>
              <a:t>Esofago cervicale</a:t>
            </a:r>
          </a:p>
          <a:p>
            <a:pPr eaLnBrk="1" hangingPunct="1"/>
            <a:endParaRPr lang="it-IT" altLang="it-IT" sz="2000" b="1">
              <a:solidFill>
                <a:schemeClr val="folHlink"/>
              </a:solidFill>
            </a:endParaRPr>
          </a:p>
          <a:p>
            <a:pPr eaLnBrk="1" hangingPunct="1"/>
            <a:r>
              <a:rPr lang="it-IT" altLang="it-IT" sz="2000" b="1">
                <a:solidFill>
                  <a:schemeClr val="folHlink"/>
                </a:solidFill>
              </a:rPr>
              <a:t>Esofago toracico:</a:t>
            </a:r>
          </a:p>
          <a:p>
            <a:pPr lvl="1" eaLnBrk="1" hangingPunct="1"/>
            <a:r>
              <a:rPr lang="it-IT" altLang="it-IT" sz="1600" b="1">
                <a:solidFill>
                  <a:schemeClr val="folHlink"/>
                </a:solidFill>
              </a:rPr>
              <a:t>sovra aortico</a:t>
            </a:r>
          </a:p>
          <a:p>
            <a:pPr lvl="1" eaLnBrk="1" hangingPunct="1"/>
            <a:r>
              <a:rPr lang="it-IT" altLang="it-IT" sz="1600" b="1">
                <a:solidFill>
                  <a:schemeClr val="folHlink"/>
                </a:solidFill>
              </a:rPr>
              <a:t>retro aortico</a:t>
            </a:r>
          </a:p>
          <a:p>
            <a:pPr lvl="1" eaLnBrk="1" hangingPunct="1"/>
            <a:r>
              <a:rPr lang="it-IT" altLang="it-IT" sz="1600" b="1">
                <a:solidFill>
                  <a:schemeClr val="folHlink"/>
                </a:solidFill>
              </a:rPr>
              <a:t>inter aortico bronchiale</a:t>
            </a:r>
          </a:p>
          <a:p>
            <a:pPr lvl="1" eaLnBrk="1" hangingPunct="1"/>
            <a:r>
              <a:rPr lang="it-IT" altLang="it-IT" sz="1600" b="1">
                <a:solidFill>
                  <a:schemeClr val="folHlink"/>
                </a:solidFill>
              </a:rPr>
              <a:t>retro bronchiale</a:t>
            </a:r>
          </a:p>
          <a:p>
            <a:pPr lvl="1" eaLnBrk="1" hangingPunct="1"/>
            <a:r>
              <a:rPr lang="it-IT" altLang="it-IT" sz="1600" b="1">
                <a:solidFill>
                  <a:schemeClr val="folHlink"/>
                </a:solidFill>
              </a:rPr>
              <a:t>inter bronchiale</a:t>
            </a:r>
          </a:p>
          <a:p>
            <a:pPr lvl="1" eaLnBrk="1" hangingPunct="1"/>
            <a:r>
              <a:rPr lang="it-IT" altLang="it-IT" sz="1600" b="1">
                <a:solidFill>
                  <a:schemeClr val="folHlink"/>
                </a:solidFill>
              </a:rPr>
              <a:t>retro cardiaco</a:t>
            </a:r>
          </a:p>
          <a:p>
            <a:pPr lvl="1" eaLnBrk="1" hangingPunct="1"/>
            <a:r>
              <a:rPr lang="it-IT" altLang="it-IT" sz="1600" b="1">
                <a:solidFill>
                  <a:schemeClr val="folHlink"/>
                </a:solidFill>
              </a:rPr>
              <a:t>diaframmatico</a:t>
            </a:r>
          </a:p>
          <a:p>
            <a:pPr lvl="1" eaLnBrk="1" hangingPunct="1"/>
            <a:endParaRPr lang="it-IT" altLang="it-IT" sz="1600" b="1">
              <a:solidFill>
                <a:schemeClr val="folHlink"/>
              </a:solidFill>
            </a:endParaRPr>
          </a:p>
          <a:p>
            <a:pPr eaLnBrk="1" hangingPunct="1"/>
            <a:r>
              <a:rPr lang="it-IT" altLang="it-IT" sz="2000" b="1">
                <a:solidFill>
                  <a:schemeClr val="folHlink"/>
                </a:solidFill>
              </a:rPr>
              <a:t>Esofago addominale</a:t>
            </a:r>
          </a:p>
        </p:txBody>
      </p:sp>
      <p:pic>
        <p:nvPicPr>
          <p:cNvPr id="9220" name="Picture 16">
            <a:extLst>
              <a:ext uri="{FF2B5EF4-FFF2-40B4-BE49-F238E27FC236}">
                <a16:creationId xmlns:a16="http://schemas.microsoft.com/office/drawing/2014/main" id="{946538FF-E627-4F5B-81E5-FA589B96BC6A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7050" y="1989138"/>
            <a:ext cx="1281113" cy="403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1" name="Picture 18">
            <a:extLst>
              <a:ext uri="{FF2B5EF4-FFF2-40B4-BE49-F238E27FC236}">
                <a16:creationId xmlns:a16="http://schemas.microsoft.com/office/drawing/2014/main" id="{610D613F-BACA-42A2-AD4B-23248FA6218E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989138"/>
            <a:ext cx="2230437" cy="403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AFC067B2-7003-4E37-B433-21438B82B53A}"/>
              </a:ext>
            </a:extLst>
          </p:cNvPr>
          <p:cNvSpPr/>
          <p:nvPr/>
        </p:nvSpPr>
        <p:spPr>
          <a:xfrm>
            <a:off x="0" y="-26988"/>
            <a:ext cx="9144000" cy="6829426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4">
            <a:extLst>
              <a:ext uri="{FF2B5EF4-FFF2-40B4-BE49-F238E27FC236}">
                <a16:creationId xmlns:a16="http://schemas.microsoft.com/office/drawing/2014/main" id="{D539AF29-6F83-4ECA-8866-6A25CE8CF1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 i="1"/>
              <a:t>Esofago</a:t>
            </a:r>
            <a:br>
              <a:rPr lang="it-IT" altLang="it-IT" sz="4000"/>
            </a:br>
            <a:r>
              <a:rPr lang="it-IT" altLang="it-IT" sz="4000">
                <a:solidFill>
                  <a:schemeClr val="folHlink"/>
                </a:solidFill>
              </a:rPr>
              <a:t>A-P</a:t>
            </a:r>
          </a:p>
        </p:txBody>
      </p:sp>
      <p:pic>
        <p:nvPicPr>
          <p:cNvPr id="10243" name="Picture 10">
            <a:extLst>
              <a:ext uri="{FF2B5EF4-FFF2-40B4-BE49-F238E27FC236}">
                <a16:creationId xmlns:a16="http://schemas.microsoft.com/office/drawing/2014/main" id="{75D56BA4-BFD5-4C6C-AFF8-45A4B0D6D7E6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6" r="7718"/>
          <a:stretch>
            <a:fillRect/>
          </a:stretch>
        </p:blipFill>
        <p:spPr>
          <a:xfrm>
            <a:off x="539750" y="2060575"/>
            <a:ext cx="1584325" cy="3960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Rectangle 22">
            <a:extLst>
              <a:ext uri="{FF2B5EF4-FFF2-40B4-BE49-F238E27FC236}">
                <a16:creationId xmlns:a16="http://schemas.microsoft.com/office/drawing/2014/main" id="{0992DE6F-D567-4AA2-AF39-92F70CA31A3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508625" y="4292600"/>
            <a:ext cx="3455988" cy="1655763"/>
          </a:xfrm>
        </p:spPr>
        <p:txBody>
          <a:bodyPr/>
          <a:lstStyle/>
          <a:p>
            <a:pPr eaLnBrk="1" hangingPunct="1"/>
            <a:r>
              <a:rPr lang="it-IT" altLang="it-IT" sz="2400">
                <a:solidFill>
                  <a:schemeClr val="folHlink"/>
                </a:solidFill>
              </a:rPr>
              <a:t>Linea para-esofagea</a:t>
            </a:r>
          </a:p>
          <a:p>
            <a:pPr eaLnBrk="1" hangingPunct="1"/>
            <a:r>
              <a:rPr lang="it-IT" altLang="it-IT" sz="2400">
                <a:solidFill>
                  <a:schemeClr val="folHlink"/>
                </a:solidFill>
              </a:rPr>
              <a:t>Linea para-vertebrale</a:t>
            </a:r>
          </a:p>
          <a:p>
            <a:pPr eaLnBrk="1" hangingPunct="1"/>
            <a:r>
              <a:rPr lang="it-IT" altLang="it-IT" sz="2400">
                <a:solidFill>
                  <a:schemeClr val="folHlink"/>
                </a:solidFill>
              </a:rPr>
              <a:t>Linea para-aortica</a:t>
            </a:r>
          </a:p>
        </p:txBody>
      </p:sp>
      <p:pic>
        <p:nvPicPr>
          <p:cNvPr id="10245" name="Picture 16">
            <a:extLst>
              <a:ext uri="{FF2B5EF4-FFF2-40B4-BE49-F238E27FC236}">
                <a16:creationId xmlns:a16="http://schemas.microsoft.com/office/drawing/2014/main" id="{5EC17AD1-B28F-4518-9D65-BB081A762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7" r="18750"/>
          <a:stretch>
            <a:fillRect/>
          </a:stretch>
        </p:blipFill>
        <p:spPr bwMode="auto">
          <a:xfrm>
            <a:off x="3708400" y="2060575"/>
            <a:ext cx="1844675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8">
            <a:extLst>
              <a:ext uri="{FF2B5EF4-FFF2-40B4-BE49-F238E27FC236}">
                <a16:creationId xmlns:a16="http://schemas.microsoft.com/office/drawing/2014/main" id="{ED360E15-F292-4631-9137-94BB38517340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6" r="17465"/>
          <a:stretch>
            <a:fillRect/>
          </a:stretch>
        </p:blipFill>
        <p:spPr>
          <a:xfrm>
            <a:off x="2051050" y="2060575"/>
            <a:ext cx="1706563" cy="3960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9FFC388E-8154-419F-B3EC-FECC96568C4F}"/>
              </a:ext>
            </a:extLst>
          </p:cNvPr>
          <p:cNvSpPr/>
          <p:nvPr/>
        </p:nvSpPr>
        <p:spPr>
          <a:xfrm>
            <a:off x="0" y="0"/>
            <a:ext cx="9144000" cy="682942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440</Words>
  <Application>Microsoft Office PowerPoint</Application>
  <PresentationFormat>Presentazione su schermo (4:3)</PresentationFormat>
  <Paragraphs>124</Paragraphs>
  <Slides>43</Slides>
  <Notes>0</Notes>
  <HiddenSlides>0</HiddenSlides>
  <MMClips>2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48" baseType="lpstr">
      <vt:lpstr>Arial</vt:lpstr>
      <vt:lpstr>Aptos</vt:lpstr>
      <vt:lpstr>Trebuchet MS</vt:lpstr>
      <vt:lpstr>Struttura predefinita</vt:lpstr>
      <vt:lpstr>Immagine bitmap</vt:lpstr>
      <vt:lpstr>DIAGNOSTICA RADIOLOGICA               IN PAZIENTI CANDIDATI                         AD INTERVENTO PRIMARIO </vt:lpstr>
      <vt:lpstr>Rx esofago stomaco e duodeno a doppio contrasto </vt:lpstr>
      <vt:lpstr>Decreto Ministero della salute 18 ottobre 2012  tariffe nazionali massime di riferimento per la remunerazione delle prestazioni di assistenza ospedaliera per acuti (allegato 1), di assistenza ospedaliera di riabilitazione e di lungodegenza post acuzie (allegato 2) e di assistenza specialistica ambulatoriale (allegato 3)</vt:lpstr>
      <vt:lpstr>Cavo orale ed esofago</vt:lpstr>
      <vt:lpstr>Cardias studio in OAS ed OAD</vt:lpstr>
      <vt:lpstr>Stomaco</vt:lpstr>
      <vt:lpstr>Ansa duodenale</vt:lpstr>
      <vt:lpstr>Esofago - segmenti</vt:lpstr>
      <vt:lpstr>Esofago A-P</vt:lpstr>
      <vt:lpstr>Esofago A-P</vt:lpstr>
      <vt:lpstr>Esofago OAD</vt:lpstr>
      <vt:lpstr>Esofago OAS</vt:lpstr>
      <vt:lpstr>Esofago pliche esofagee</vt:lpstr>
      <vt:lpstr>Esofago pareti ed impronte esofagee</vt:lpstr>
      <vt:lpstr>Esofago funzionalità</vt:lpstr>
      <vt:lpstr>Cardias studio in OPS</vt:lpstr>
      <vt:lpstr>Cardias OAD  ortostasi </vt:lpstr>
      <vt:lpstr>Cardias studio in OAS ed OAD</vt:lpstr>
      <vt:lpstr>   Cardias</vt:lpstr>
      <vt:lpstr>Cardias</vt:lpstr>
      <vt:lpstr>   Stomaco</vt:lpstr>
      <vt:lpstr>Stomaco</vt:lpstr>
      <vt:lpstr>Stomaco</vt:lpstr>
      <vt:lpstr>Stomaco</vt:lpstr>
      <vt:lpstr>Stomaco</vt:lpstr>
      <vt:lpstr>Stomaco</vt:lpstr>
      <vt:lpstr>Stomaco</vt:lpstr>
      <vt:lpstr>Stomaco </vt:lpstr>
      <vt:lpstr>Stomaco pliche</vt:lpstr>
      <vt:lpstr>   Stomaco  areole</vt:lpstr>
      <vt:lpstr> Stomaco elasticità </vt:lpstr>
      <vt:lpstr>Ansa duodenale</vt:lpstr>
      <vt:lpstr>Ansa duodenale</vt:lpstr>
      <vt:lpstr>Ansa duodenale</vt:lpstr>
      <vt:lpstr>Ansa duodenale</vt:lpstr>
      <vt:lpstr>Ansa duodenale</vt:lpstr>
      <vt:lpstr>Ansa duodenale</vt:lpstr>
      <vt:lpstr>Ansa duodenale</vt:lpstr>
      <vt:lpstr>Ansa duodenale</vt:lpstr>
      <vt:lpstr>Ansa duodenale</vt:lpstr>
      <vt:lpstr>Ansa duodenale</vt:lpstr>
      <vt:lpstr>Presentazione standard di PowerPoint</vt:lpstr>
      <vt:lpstr>Quali informazioni dal radiologo?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sorrento</dc:title>
  <dc:creator>GIUSEPPPE</dc:creator>
  <cp:lastModifiedBy>Savio</cp:lastModifiedBy>
  <cp:revision>100</cp:revision>
  <dcterms:created xsi:type="dcterms:W3CDTF">2003-04-05T10:21:48Z</dcterms:created>
  <dcterms:modified xsi:type="dcterms:W3CDTF">2024-10-02T13:28:04Z</dcterms:modified>
</cp:coreProperties>
</file>